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5" r:id="rId4"/>
    <p:sldId id="268" r:id="rId5"/>
    <p:sldId id="261" r:id="rId6"/>
    <p:sldId id="263" r:id="rId7"/>
    <p:sldId id="273" r:id="rId8"/>
    <p:sldId id="270" r:id="rId9"/>
    <p:sldId id="271" r:id="rId10"/>
    <p:sldId id="272" r:id="rId11"/>
    <p:sldId id="260" r:id="rId12"/>
    <p:sldId id="267" r:id="rId13"/>
    <p:sldId id="275"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87B29-FF27-9580-4DBE-5D588101F4DD}" v="1" dt="2024-12-03T21:21:42.163"/>
    <p1510:client id="{38619274-215E-BC17-E253-F0D3F76CF454}" v="53" dt="2024-12-04T03:17:51.538"/>
    <p1510:client id="{489CE2D9-6B29-C317-7586-CE6FD7664F07}" v="148" dt="2024-12-04T00:08:06.855"/>
    <p1510:client id="{686BC169-C3BD-0254-E135-B14C36AF16C9}" v="4" dt="2024-12-03T23:50:56.707"/>
    <p1510:client id="{699A353B-F8E7-9555-1FD2-954F694E05F6}" v="169" dt="2024-12-03T22:18:51.228"/>
    <p1510:client id="{6F97B74A-9B35-6678-1D4C-0DD792D43F1D}" v="77" dt="2024-12-03T17:41:12.598"/>
    <p1510:client id="{8B5B897E-F4E2-B500-1B2C-E28958B443D5}" v="633" dt="2024-12-03T19:25:39.106"/>
    <p1510:client id="{8B889473-71F9-584B-2563-6A8C9947331C}" v="42" dt="2024-12-03T23:43:12.074"/>
    <p1510:client id="{AB4A83A2-A292-C69F-C61A-67C6C9CD9470}" v="516" dt="2024-12-04T03:29:27.913"/>
    <p1510:client id="{AEEB40B0-F1ED-A2CC-4B18-CC0587D03CEB}" v="24" dt="2024-12-04T02:42:42.470"/>
    <p1510:client id="{B491C0F7-26BB-7C03-AF9C-0BB0D56F424F}" v="63" dt="2024-12-04T03:28:45.661"/>
    <p1510:client id="{B4C5C66C-E155-0E86-FC29-1094703A994C}" v="1147" dt="2024-12-03T21:19:51.260"/>
    <p1510:client id="{BE53BB76-A9A8-94FD-04CA-DA046733B5DD}" v="616" dt="2024-12-03T23:06:20.203"/>
    <p1510:client id="{DD970493-883C-35CD-60CF-96F58C3C12C5}" v="6" dt="2024-12-03T20:15:29.863"/>
    <p1510:client id="{E1C798A7-713E-75B1-5822-D2918143820F}" v="22" dt="2024-12-03T18:44:47.848"/>
    <p1510:client id="{E9305526-F4D4-3F0D-252E-869267F6ECE8}" v="16" dt="2024-12-04T14:00:13.541"/>
    <p1510:client id="{EC296A06-1658-E27F-9E51-5AC821C8E5FE}" v="864" dt="2024-12-03T14:50:57.934"/>
    <p1510:client id="{F17F8A68-77B9-FF32-AB7E-BC318B138C3D}" v="231" dt="2024-12-03T23:20:34.458"/>
    <p1510:client id="{FBD940B7-29E8-ECE7-A185-BCAFFC981AB5}" v="239" dt="2024-12-03T19:57:50.6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075D60-57B1-42C6-880C-8ED9825AF4B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3CF54DF-19EE-4726-8ED0-7FE9AD1A2F26}">
      <dgm:prSet/>
      <dgm:spPr/>
      <dgm:t>
        <a:bodyPr/>
        <a:lstStyle/>
        <a:p>
          <a:pPr rtl="0">
            <a:defRPr b="1"/>
          </a:pPr>
          <a:r>
            <a:rPr lang="en-US"/>
            <a:t>Project Overview</a:t>
          </a:r>
          <a:r>
            <a:rPr lang="en-US">
              <a:latin typeface="Aptos Display" panose="02110004020202020204"/>
            </a:rPr>
            <a:t> :</a:t>
          </a:r>
          <a:r>
            <a:rPr lang="en-US"/>
            <a:t> To predict if a housing market is a "buyer's" market or a "seller's" market. </a:t>
          </a:r>
        </a:p>
      </dgm:t>
    </dgm:pt>
    <dgm:pt modelId="{243938E7-173C-4395-9B6C-582E55674C8B}" type="parTrans" cxnId="{D4E99570-53E6-4DE3-B95D-61B273ADECF4}">
      <dgm:prSet/>
      <dgm:spPr/>
      <dgm:t>
        <a:bodyPr/>
        <a:lstStyle/>
        <a:p>
          <a:endParaRPr lang="en-US"/>
        </a:p>
      </dgm:t>
    </dgm:pt>
    <dgm:pt modelId="{B4F05655-42E1-4E34-B2E0-E66213A9F05D}" type="sibTrans" cxnId="{D4E99570-53E6-4DE3-B95D-61B273ADECF4}">
      <dgm:prSet/>
      <dgm:spPr/>
      <dgm:t>
        <a:bodyPr/>
        <a:lstStyle/>
        <a:p>
          <a:endParaRPr lang="en-US"/>
        </a:p>
      </dgm:t>
    </dgm:pt>
    <dgm:pt modelId="{FDC004C6-0CAC-4A80-AD92-8CDFC928288B}">
      <dgm:prSet/>
      <dgm:spPr/>
      <dgm:t>
        <a:bodyPr/>
        <a:lstStyle/>
        <a:p>
          <a:r>
            <a:rPr lang="en-US"/>
            <a:t>Buyer's market – represents a higher demand for houses than supply</a:t>
          </a:r>
        </a:p>
      </dgm:t>
    </dgm:pt>
    <dgm:pt modelId="{AAB4B354-8CEE-4671-B16C-DDA8DDF3011E}" type="parTrans" cxnId="{B0D797CE-1A4F-4551-875A-913237A688F4}">
      <dgm:prSet/>
      <dgm:spPr/>
      <dgm:t>
        <a:bodyPr/>
        <a:lstStyle/>
        <a:p>
          <a:endParaRPr lang="en-US"/>
        </a:p>
      </dgm:t>
    </dgm:pt>
    <dgm:pt modelId="{B305EB6C-A0C6-4643-A4CF-32A51D516F6D}" type="sibTrans" cxnId="{B0D797CE-1A4F-4551-875A-913237A688F4}">
      <dgm:prSet/>
      <dgm:spPr/>
      <dgm:t>
        <a:bodyPr/>
        <a:lstStyle/>
        <a:p>
          <a:endParaRPr lang="en-US"/>
        </a:p>
      </dgm:t>
    </dgm:pt>
    <dgm:pt modelId="{E21F3141-FD3C-43E4-A9B0-E2F195783AA6}">
      <dgm:prSet/>
      <dgm:spPr/>
      <dgm:t>
        <a:bodyPr/>
        <a:lstStyle/>
        <a:p>
          <a:r>
            <a:rPr lang="en-US"/>
            <a:t>Seller's market – represents a higher supply of houses than demand. </a:t>
          </a:r>
        </a:p>
      </dgm:t>
    </dgm:pt>
    <dgm:pt modelId="{69713B69-D8DE-4245-8034-DF35D600A4AA}" type="parTrans" cxnId="{BA6561B8-1F5E-4851-9F15-FEBC0FE6B130}">
      <dgm:prSet/>
      <dgm:spPr/>
      <dgm:t>
        <a:bodyPr/>
        <a:lstStyle/>
        <a:p>
          <a:endParaRPr lang="en-US"/>
        </a:p>
      </dgm:t>
    </dgm:pt>
    <dgm:pt modelId="{1D249A97-3091-4398-BC55-6BAB0920117C}" type="sibTrans" cxnId="{BA6561B8-1F5E-4851-9F15-FEBC0FE6B130}">
      <dgm:prSet/>
      <dgm:spPr/>
      <dgm:t>
        <a:bodyPr/>
        <a:lstStyle/>
        <a:p>
          <a:endParaRPr lang="en-US"/>
        </a:p>
      </dgm:t>
    </dgm:pt>
    <dgm:pt modelId="{F0D3CDD1-8666-4A9A-9E90-B21722CE4E0E}">
      <dgm:prSet/>
      <dgm:spPr/>
      <dgm:t>
        <a:bodyPr/>
        <a:lstStyle/>
        <a:p>
          <a:r>
            <a:rPr lang="en-US"/>
            <a:t>Neutral Market</a:t>
          </a:r>
        </a:p>
      </dgm:t>
    </dgm:pt>
    <dgm:pt modelId="{F0A35F35-A7B2-4875-A0E3-2B2AE0EC7A5C}" type="parTrans" cxnId="{AA21457A-875E-43E7-B30A-6215F320ECBB}">
      <dgm:prSet/>
      <dgm:spPr/>
      <dgm:t>
        <a:bodyPr/>
        <a:lstStyle/>
        <a:p>
          <a:endParaRPr lang="en-US"/>
        </a:p>
      </dgm:t>
    </dgm:pt>
    <dgm:pt modelId="{D4264CE7-DE67-48E0-A528-760B433F8967}" type="sibTrans" cxnId="{AA21457A-875E-43E7-B30A-6215F320ECBB}">
      <dgm:prSet/>
      <dgm:spPr/>
      <dgm:t>
        <a:bodyPr/>
        <a:lstStyle/>
        <a:p>
          <a:endParaRPr lang="en-US"/>
        </a:p>
      </dgm:t>
    </dgm:pt>
    <dgm:pt modelId="{490B0A1C-BF4B-498A-A04D-BC9D9BD5F7C0}">
      <dgm:prSet/>
      <dgm:spPr/>
      <dgm:t>
        <a:bodyPr/>
        <a:lstStyle/>
        <a:p>
          <a:pPr>
            <a:defRPr b="1"/>
          </a:pPr>
          <a:r>
            <a:rPr lang="en-US"/>
            <a:t>Integration of 8 different datasets: </a:t>
          </a:r>
        </a:p>
      </dgm:t>
    </dgm:pt>
    <dgm:pt modelId="{74DA91E3-11F0-41C0-9073-9187DDCF1A96}" type="parTrans" cxnId="{F9D30175-3649-4FA8-80D3-922AC6F9FB67}">
      <dgm:prSet/>
      <dgm:spPr/>
      <dgm:t>
        <a:bodyPr/>
        <a:lstStyle/>
        <a:p>
          <a:endParaRPr lang="en-US"/>
        </a:p>
      </dgm:t>
    </dgm:pt>
    <dgm:pt modelId="{22677509-1647-4916-B114-96B972FB022F}" type="sibTrans" cxnId="{F9D30175-3649-4FA8-80D3-922AC6F9FB67}">
      <dgm:prSet/>
      <dgm:spPr/>
      <dgm:t>
        <a:bodyPr/>
        <a:lstStyle/>
        <a:p>
          <a:endParaRPr lang="en-US"/>
        </a:p>
      </dgm:t>
    </dgm:pt>
    <dgm:pt modelId="{581A1DEA-860E-4013-8CDC-557BFFC49421}">
      <dgm:prSet/>
      <dgm:spPr/>
      <dgm:t>
        <a:bodyPr/>
        <a:lstStyle/>
        <a:p>
          <a:r>
            <a:rPr lang="en-US"/>
            <a:t>5 Zillow datasets (sales, housing value, days to pending/close, market heat index).</a:t>
          </a:r>
        </a:p>
      </dgm:t>
    </dgm:pt>
    <dgm:pt modelId="{70510C96-6607-4913-9E75-15845332BD6E}" type="parTrans" cxnId="{2AC7379F-DBEA-4C61-91B7-759768DACFCD}">
      <dgm:prSet/>
      <dgm:spPr/>
      <dgm:t>
        <a:bodyPr/>
        <a:lstStyle/>
        <a:p>
          <a:endParaRPr lang="en-US"/>
        </a:p>
      </dgm:t>
    </dgm:pt>
    <dgm:pt modelId="{24A3085C-CB0B-4131-8E22-454349707B01}" type="sibTrans" cxnId="{2AC7379F-DBEA-4C61-91B7-759768DACFCD}">
      <dgm:prSet/>
      <dgm:spPr/>
      <dgm:t>
        <a:bodyPr/>
        <a:lstStyle/>
        <a:p>
          <a:endParaRPr lang="en-US"/>
        </a:p>
      </dgm:t>
    </dgm:pt>
    <dgm:pt modelId="{E5A26258-EBCC-4BCE-9492-1B26C1C30B38}">
      <dgm:prSet/>
      <dgm:spPr/>
      <dgm:t>
        <a:bodyPr/>
        <a:lstStyle/>
        <a:p>
          <a:r>
            <a:rPr lang="en-US"/>
            <a:t>Long Term Treasury Bill Rates</a:t>
          </a:r>
        </a:p>
      </dgm:t>
    </dgm:pt>
    <dgm:pt modelId="{D296F250-B85C-4CD2-9FB9-CFB49D0BC7B2}" type="parTrans" cxnId="{80884DC3-8D78-4D72-B9BC-620A81D2DB4B}">
      <dgm:prSet/>
      <dgm:spPr/>
      <dgm:t>
        <a:bodyPr/>
        <a:lstStyle/>
        <a:p>
          <a:endParaRPr lang="en-US"/>
        </a:p>
      </dgm:t>
    </dgm:pt>
    <dgm:pt modelId="{4963C727-A1A8-4DE2-B37B-1F572F1B97F2}" type="sibTrans" cxnId="{80884DC3-8D78-4D72-B9BC-620A81D2DB4B}">
      <dgm:prSet/>
      <dgm:spPr/>
      <dgm:t>
        <a:bodyPr/>
        <a:lstStyle/>
        <a:p>
          <a:endParaRPr lang="en-US"/>
        </a:p>
      </dgm:t>
    </dgm:pt>
    <dgm:pt modelId="{E0D30E39-DBF2-4D12-ACC4-DD8E263C08B6}">
      <dgm:prSet/>
      <dgm:spPr/>
      <dgm:t>
        <a:bodyPr/>
        <a:lstStyle/>
        <a:p>
          <a:r>
            <a:rPr lang="en-US"/>
            <a:t>Number of Building Permits</a:t>
          </a:r>
        </a:p>
      </dgm:t>
    </dgm:pt>
    <dgm:pt modelId="{E2E9D39B-0359-4957-9742-92FBE616C7D8}" type="parTrans" cxnId="{EE30D2AA-4504-4B79-A845-964882E328DA}">
      <dgm:prSet/>
      <dgm:spPr/>
      <dgm:t>
        <a:bodyPr/>
        <a:lstStyle/>
        <a:p>
          <a:endParaRPr lang="en-US"/>
        </a:p>
      </dgm:t>
    </dgm:pt>
    <dgm:pt modelId="{CFBCDCD5-E28A-45E0-840B-2DF860C32112}" type="sibTrans" cxnId="{EE30D2AA-4504-4B79-A845-964882E328DA}">
      <dgm:prSet/>
      <dgm:spPr/>
      <dgm:t>
        <a:bodyPr/>
        <a:lstStyle/>
        <a:p>
          <a:endParaRPr lang="en-US"/>
        </a:p>
      </dgm:t>
    </dgm:pt>
    <dgm:pt modelId="{6170A389-DF42-465C-9618-58BFF225FEA0}">
      <dgm:prSet/>
      <dgm:spPr/>
      <dgm:t>
        <a:bodyPr/>
        <a:lstStyle/>
        <a:p>
          <a:r>
            <a:rPr lang="en-US"/>
            <a:t>List of failed banks</a:t>
          </a:r>
        </a:p>
      </dgm:t>
    </dgm:pt>
    <dgm:pt modelId="{4A27160F-B530-4595-8FD9-78C6E1091AE7}" type="parTrans" cxnId="{591A0159-5DA3-49BE-8EAF-0A4D1E0821C2}">
      <dgm:prSet/>
      <dgm:spPr/>
      <dgm:t>
        <a:bodyPr/>
        <a:lstStyle/>
        <a:p>
          <a:endParaRPr lang="en-US"/>
        </a:p>
      </dgm:t>
    </dgm:pt>
    <dgm:pt modelId="{249DF7BB-1586-49EE-A608-75F227BBC83C}" type="sibTrans" cxnId="{591A0159-5DA3-49BE-8EAF-0A4D1E0821C2}">
      <dgm:prSet/>
      <dgm:spPr/>
      <dgm:t>
        <a:bodyPr/>
        <a:lstStyle/>
        <a:p>
          <a:endParaRPr lang="en-US"/>
        </a:p>
      </dgm:t>
    </dgm:pt>
    <dgm:pt modelId="{9E1F1468-D18E-450B-AE2B-0C05CE46C882}" type="pres">
      <dgm:prSet presAssocID="{76075D60-57B1-42C6-880C-8ED9825AF4BB}" presName="root" presStyleCnt="0">
        <dgm:presLayoutVars>
          <dgm:dir/>
          <dgm:resizeHandles val="exact"/>
        </dgm:presLayoutVars>
      </dgm:prSet>
      <dgm:spPr/>
    </dgm:pt>
    <dgm:pt modelId="{BEFBBE47-40C7-42E4-A77D-C4220AEB0C97}" type="pres">
      <dgm:prSet presAssocID="{03CF54DF-19EE-4726-8ED0-7FE9AD1A2F26}" presName="compNode" presStyleCnt="0"/>
      <dgm:spPr/>
    </dgm:pt>
    <dgm:pt modelId="{2305E8DD-CF20-43A1-959B-36D961B84C86}" type="pres">
      <dgm:prSet presAssocID="{03CF54DF-19EE-4726-8ED0-7FE9AD1A2F2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A85591F8-FED4-4918-8EAB-35FE408187B3}" type="pres">
      <dgm:prSet presAssocID="{03CF54DF-19EE-4726-8ED0-7FE9AD1A2F26}" presName="iconSpace" presStyleCnt="0"/>
      <dgm:spPr/>
    </dgm:pt>
    <dgm:pt modelId="{1177DFF1-120D-4F09-9E7A-2CDB6C565ACE}" type="pres">
      <dgm:prSet presAssocID="{03CF54DF-19EE-4726-8ED0-7FE9AD1A2F26}" presName="parTx" presStyleLbl="revTx" presStyleIdx="0" presStyleCnt="4">
        <dgm:presLayoutVars>
          <dgm:chMax val="0"/>
          <dgm:chPref val="0"/>
        </dgm:presLayoutVars>
      </dgm:prSet>
      <dgm:spPr/>
    </dgm:pt>
    <dgm:pt modelId="{9DFD721F-E773-48EC-9C2A-913251BA8027}" type="pres">
      <dgm:prSet presAssocID="{03CF54DF-19EE-4726-8ED0-7FE9AD1A2F26}" presName="txSpace" presStyleCnt="0"/>
      <dgm:spPr/>
    </dgm:pt>
    <dgm:pt modelId="{EB351C91-F0B6-42C4-AF10-8473D9F3F4E3}" type="pres">
      <dgm:prSet presAssocID="{03CF54DF-19EE-4726-8ED0-7FE9AD1A2F26}" presName="desTx" presStyleLbl="revTx" presStyleIdx="1" presStyleCnt="4">
        <dgm:presLayoutVars/>
      </dgm:prSet>
      <dgm:spPr/>
    </dgm:pt>
    <dgm:pt modelId="{C217D817-17A9-4496-9CC9-527EE9A6C006}" type="pres">
      <dgm:prSet presAssocID="{B4F05655-42E1-4E34-B2E0-E66213A9F05D}" presName="sibTrans" presStyleCnt="0"/>
      <dgm:spPr/>
    </dgm:pt>
    <dgm:pt modelId="{A58D774D-4749-40D5-9AA5-D465C3B0BC5F}" type="pres">
      <dgm:prSet presAssocID="{490B0A1C-BF4B-498A-A04D-BC9D9BD5F7C0}" presName="compNode" presStyleCnt="0"/>
      <dgm:spPr/>
    </dgm:pt>
    <dgm:pt modelId="{0C539F1A-C261-459F-A0F2-5BB01E48FA9B}" type="pres">
      <dgm:prSet presAssocID="{490B0A1C-BF4B-498A-A04D-BC9D9BD5F7C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CD31E261-6596-4A75-8246-D9E26DBE3029}" type="pres">
      <dgm:prSet presAssocID="{490B0A1C-BF4B-498A-A04D-BC9D9BD5F7C0}" presName="iconSpace" presStyleCnt="0"/>
      <dgm:spPr/>
    </dgm:pt>
    <dgm:pt modelId="{36B82BAE-6431-43BD-8371-54158CD2017B}" type="pres">
      <dgm:prSet presAssocID="{490B0A1C-BF4B-498A-A04D-BC9D9BD5F7C0}" presName="parTx" presStyleLbl="revTx" presStyleIdx="2" presStyleCnt="4">
        <dgm:presLayoutVars>
          <dgm:chMax val="0"/>
          <dgm:chPref val="0"/>
        </dgm:presLayoutVars>
      </dgm:prSet>
      <dgm:spPr/>
    </dgm:pt>
    <dgm:pt modelId="{40584660-9590-4F93-AB9B-B482047B7BA2}" type="pres">
      <dgm:prSet presAssocID="{490B0A1C-BF4B-498A-A04D-BC9D9BD5F7C0}" presName="txSpace" presStyleCnt="0"/>
      <dgm:spPr/>
    </dgm:pt>
    <dgm:pt modelId="{718C3DEE-BBD2-4D3F-8370-98D31C7677EE}" type="pres">
      <dgm:prSet presAssocID="{490B0A1C-BF4B-498A-A04D-BC9D9BD5F7C0}" presName="desTx" presStyleLbl="revTx" presStyleIdx="3" presStyleCnt="4">
        <dgm:presLayoutVars/>
      </dgm:prSet>
      <dgm:spPr/>
    </dgm:pt>
  </dgm:ptLst>
  <dgm:cxnLst>
    <dgm:cxn modelId="{B5C1C00C-2E7A-4209-9C8B-8EB1F368E292}" type="presOf" srcId="{76075D60-57B1-42C6-880C-8ED9825AF4BB}" destId="{9E1F1468-D18E-450B-AE2B-0C05CE46C882}" srcOrd="0" destOrd="0" presId="urn:microsoft.com/office/officeart/2018/5/layout/CenteredIconLabelDescriptionList"/>
    <dgm:cxn modelId="{4FB5AB35-ABA2-4DA9-939B-DD6CE2EECAED}" type="presOf" srcId="{FDC004C6-0CAC-4A80-AD92-8CDFC928288B}" destId="{EB351C91-F0B6-42C4-AF10-8473D9F3F4E3}" srcOrd="0" destOrd="0" presId="urn:microsoft.com/office/officeart/2018/5/layout/CenteredIconLabelDescriptionList"/>
    <dgm:cxn modelId="{D4E99570-53E6-4DE3-B95D-61B273ADECF4}" srcId="{76075D60-57B1-42C6-880C-8ED9825AF4BB}" destId="{03CF54DF-19EE-4726-8ED0-7FE9AD1A2F26}" srcOrd="0" destOrd="0" parTransId="{243938E7-173C-4395-9B6C-582E55674C8B}" sibTransId="{B4F05655-42E1-4E34-B2E0-E66213A9F05D}"/>
    <dgm:cxn modelId="{F9D30175-3649-4FA8-80D3-922AC6F9FB67}" srcId="{76075D60-57B1-42C6-880C-8ED9825AF4BB}" destId="{490B0A1C-BF4B-498A-A04D-BC9D9BD5F7C0}" srcOrd="1" destOrd="0" parTransId="{74DA91E3-11F0-41C0-9073-9187DDCF1A96}" sibTransId="{22677509-1647-4916-B114-96B972FB022F}"/>
    <dgm:cxn modelId="{15D29A58-9FCD-49E3-B3F1-5749117A8000}" type="presOf" srcId="{E21F3141-FD3C-43E4-A9B0-E2F195783AA6}" destId="{EB351C91-F0B6-42C4-AF10-8473D9F3F4E3}" srcOrd="0" destOrd="1" presId="urn:microsoft.com/office/officeart/2018/5/layout/CenteredIconLabelDescriptionList"/>
    <dgm:cxn modelId="{591A0159-5DA3-49BE-8EAF-0A4D1E0821C2}" srcId="{490B0A1C-BF4B-498A-A04D-BC9D9BD5F7C0}" destId="{6170A389-DF42-465C-9618-58BFF225FEA0}" srcOrd="3" destOrd="0" parTransId="{4A27160F-B530-4595-8FD9-78C6E1091AE7}" sibTransId="{249DF7BB-1586-49EE-A608-75F227BBC83C}"/>
    <dgm:cxn modelId="{14D02979-A70C-4CA8-A15B-7257D2030FB1}" type="presOf" srcId="{F0D3CDD1-8666-4A9A-9E90-B21722CE4E0E}" destId="{EB351C91-F0B6-42C4-AF10-8473D9F3F4E3}" srcOrd="0" destOrd="2" presId="urn:microsoft.com/office/officeart/2018/5/layout/CenteredIconLabelDescriptionList"/>
    <dgm:cxn modelId="{AA21457A-875E-43E7-B30A-6215F320ECBB}" srcId="{03CF54DF-19EE-4726-8ED0-7FE9AD1A2F26}" destId="{F0D3CDD1-8666-4A9A-9E90-B21722CE4E0E}" srcOrd="2" destOrd="0" parTransId="{F0A35F35-A7B2-4875-A0E3-2B2AE0EC7A5C}" sibTransId="{D4264CE7-DE67-48E0-A528-760B433F8967}"/>
    <dgm:cxn modelId="{0BE0F17D-4CA6-44D8-B6C7-55DFB6376236}" type="presOf" srcId="{490B0A1C-BF4B-498A-A04D-BC9D9BD5F7C0}" destId="{36B82BAE-6431-43BD-8371-54158CD2017B}" srcOrd="0" destOrd="0" presId="urn:microsoft.com/office/officeart/2018/5/layout/CenteredIconLabelDescriptionList"/>
    <dgm:cxn modelId="{61DE5E86-95D0-4C3F-8195-E4C6A442FA18}" type="presOf" srcId="{E0D30E39-DBF2-4D12-ACC4-DD8E263C08B6}" destId="{718C3DEE-BBD2-4D3F-8370-98D31C7677EE}" srcOrd="0" destOrd="2" presId="urn:microsoft.com/office/officeart/2018/5/layout/CenteredIconLabelDescriptionList"/>
    <dgm:cxn modelId="{1CF2C28C-C809-4987-9381-C626C84EE333}" type="presOf" srcId="{E5A26258-EBCC-4BCE-9492-1B26C1C30B38}" destId="{718C3DEE-BBD2-4D3F-8370-98D31C7677EE}" srcOrd="0" destOrd="1" presId="urn:microsoft.com/office/officeart/2018/5/layout/CenteredIconLabelDescriptionList"/>
    <dgm:cxn modelId="{3A3C0E9A-28A1-45B6-87DE-501940F936F9}" type="presOf" srcId="{6170A389-DF42-465C-9618-58BFF225FEA0}" destId="{718C3DEE-BBD2-4D3F-8370-98D31C7677EE}" srcOrd="0" destOrd="3" presId="urn:microsoft.com/office/officeart/2018/5/layout/CenteredIconLabelDescriptionList"/>
    <dgm:cxn modelId="{2AC7379F-DBEA-4C61-91B7-759768DACFCD}" srcId="{490B0A1C-BF4B-498A-A04D-BC9D9BD5F7C0}" destId="{581A1DEA-860E-4013-8CDC-557BFFC49421}" srcOrd="0" destOrd="0" parTransId="{70510C96-6607-4913-9E75-15845332BD6E}" sibTransId="{24A3085C-CB0B-4131-8E22-454349707B01}"/>
    <dgm:cxn modelId="{EE30D2AA-4504-4B79-A845-964882E328DA}" srcId="{490B0A1C-BF4B-498A-A04D-BC9D9BD5F7C0}" destId="{E0D30E39-DBF2-4D12-ACC4-DD8E263C08B6}" srcOrd="2" destOrd="0" parTransId="{E2E9D39B-0359-4957-9742-92FBE616C7D8}" sibTransId="{CFBCDCD5-E28A-45E0-840B-2DF860C32112}"/>
    <dgm:cxn modelId="{BA6561B8-1F5E-4851-9F15-FEBC0FE6B130}" srcId="{03CF54DF-19EE-4726-8ED0-7FE9AD1A2F26}" destId="{E21F3141-FD3C-43E4-A9B0-E2F195783AA6}" srcOrd="1" destOrd="0" parTransId="{69713B69-D8DE-4245-8034-DF35D600A4AA}" sibTransId="{1D249A97-3091-4398-BC55-6BAB0920117C}"/>
    <dgm:cxn modelId="{A408C3BE-EA1E-464F-A3C4-A448F2172583}" type="presOf" srcId="{581A1DEA-860E-4013-8CDC-557BFFC49421}" destId="{718C3DEE-BBD2-4D3F-8370-98D31C7677EE}" srcOrd="0" destOrd="0" presId="urn:microsoft.com/office/officeart/2018/5/layout/CenteredIconLabelDescriptionList"/>
    <dgm:cxn modelId="{80884DC3-8D78-4D72-B9BC-620A81D2DB4B}" srcId="{490B0A1C-BF4B-498A-A04D-BC9D9BD5F7C0}" destId="{E5A26258-EBCC-4BCE-9492-1B26C1C30B38}" srcOrd="1" destOrd="0" parTransId="{D296F250-B85C-4CD2-9FB9-CFB49D0BC7B2}" sibTransId="{4963C727-A1A8-4DE2-B37B-1F572F1B97F2}"/>
    <dgm:cxn modelId="{B0D797CE-1A4F-4551-875A-913237A688F4}" srcId="{03CF54DF-19EE-4726-8ED0-7FE9AD1A2F26}" destId="{FDC004C6-0CAC-4A80-AD92-8CDFC928288B}" srcOrd="0" destOrd="0" parTransId="{AAB4B354-8CEE-4671-B16C-DDA8DDF3011E}" sibTransId="{B305EB6C-A0C6-4643-A4CF-32A51D516F6D}"/>
    <dgm:cxn modelId="{FB6226EE-7735-4373-BF19-2DEC7E7184E7}" type="presOf" srcId="{03CF54DF-19EE-4726-8ED0-7FE9AD1A2F26}" destId="{1177DFF1-120D-4F09-9E7A-2CDB6C565ACE}" srcOrd="0" destOrd="0" presId="urn:microsoft.com/office/officeart/2018/5/layout/CenteredIconLabelDescriptionList"/>
    <dgm:cxn modelId="{60F08AA3-9160-4215-AC24-36EE8574CD2B}" type="presParOf" srcId="{9E1F1468-D18E-450B-AE2B-0C05CE46C882}" destId="{BEFBBE47-40C7-42E4-A77D-C4220AEB0C97}" srcOrd="0" destOrd="0" presId="urn:microsoft.com/office/officeart/2018/5/layout/CenteredIconLabelDescriptionList"/>
    <dgm:cxn modelId="{6383A4BC-068D-479A-AE11-B5995DD4E9DB}" type="presParOf" srcId="{BEFBBE47-40C7-42E4-A77D-C4220AEB0C97}" destId="{2305E8DD-CF20-43A1-959B-36D961B84C86}" srcOrd="0" destOrd="0" presId="urn:microsoft.com/office/officeart/2018/5/layout/CenteredIconLabelDescriptionList"/>
    <dgm:cxn modelId="{34A1EB3D-1409-465E-BEE3-EF85D9127797}" type="presParOf" srcId="{BEFBBE47-40C7-42E4-A77D-C4220AEB0C97}" destId="{A85591F8-FED4-4918-8EAB-35FE408187B3}" srcOrd="1" destOrd="0" presId="urn:microsoft.com/office/officeart/2018/5/layout/CenteredIconLabelDescriptionList"/>
    <dgm:cxn modelId="{C2A6DAE7-3113-4812-95EC-C72E171D94F4}" type="presParOf" srcId="{BEFBBE47-40C7-42E4-A77D-C4220AEB0C97}" destId="{1177DFF1-120D-4F09-9E7A-2CDB6C565ACE}" srcOrd="2" destOrd="0" presId="urn:microsoft.com/office/officeart/2018/5/layout/CenteredIconLabelDescriptionList"/>
    <dgm:cxn modelId="{826FB817-51EF-4E23-9466-CA7571DAD8AA}" type="presParOf" srcId="{BEFBBE47-40C7-42E4-A77D-C4220AEB0C97}" destId="{9DFD721F-E773-48EC-9C2A-913251BA8027}" srcOrd="3" destOrd="0" presId="urn:microsoft.com/office/officeart/2018/5/layout/CenteredIconLabelDescriptionList"/>
    <dgm:cxn modelId="{8125802B-8530-406D-8860-68F50188C362}" type="presParOf" srcId="{BEFBBE47-40C7-42E4-A77D-C4220AEB0C97}" destId="{EB351C91-F0B6-42C4-AF10-8473D9F3F4E3}" srcOrd="4" destOrd="0" presId="urn:microsoft.com/office/officeart/2018/5/layout/CenteredIconLabelDescriptionList"/>
    <dgm:cxn modelId="{D11FBFC2-DC23-437F-B392-71013ECA9B50}" type="presParOf" srcId="{9E1F1468-D18E-450B-AE2B-0C05CE46C882}" destId="{C217D817-17A9-4496-9CC9-527EE9A6C006}" srcOrd="1" destOrd="0" presId="urn:microsoft.com/office/officeart/2018/5/layout/CenteredIconLabelDescriptionList"/>
    <dgm:cxn modelId="{41140F64-8679-4A29-9B8E-F7D408F51682}" type="presParOf" srcId="{9E1F1468-D18E-450B-AE2B-0C05CE46C882}" destId="{A58D774D-4749-40D5-9AA5-D465C3B0BC5F}" srcOrd="2" destOrd="0" presId="urn:microsoft.com/office/officeart/2018/5/layout/CenteredIconLabelDescriptionList"/>
    <dgm:cxn modelId="{67CA5A84-B1FB-4D92-98AC-7AFDE505468F}" type="presParOf" srcId="{A58D774D-4749-40D5-9AA5-D465C3B0BC5F}" destId="{0C539F1A-C261-459F-A0F2-5BB01E48FA9B}" srcOrd="0" destOrd="0" presId="urn:microsoft.com/office/officeart/2018/5/layout/CenteredIconLabelDescriptionList"/>
    <dgm:cxn modelId="{A2A0874A-1256-4F59-AD27-93B525674B91}" type="presParOf" srcId="{A58D774D-4749-40D5-9AA5-D465C3B0BC5F}" destId="{CD31E261-6596-4A75-8246-D9E26DBE3029}" srcOrd="1" destOrd="0" presId="urn:microsoft.com/office/officeart/2018/5/layout/CenteredIconLabelDescriptionList"/>
    <dgm:cxn modelId="{984D45DD-09B5-491E-BCC6-5678ECFE6840}" type="presParOf" srcId="{A58D774D-4749-40D5-9AA5-D465C3B0BC5F}" destId="{36B82BAE-6431-43BD-8371-54158CD2017B}" srcOrd="2" destOrd="0" presId="urn:microsoft.com/office/officeart/2018/5/layout/CenteredIconLabelDescriptionList"/>
    <dgm:cxn modelId="{60AD1314-5FF3-4225-B3C9-B23E80C973C6}" type="presParOf" srcId="{A58D774D-4749-40D5-9AA5-D465C3B0BC5F}" destId="{40584660-9590-4F93-AB9B-B482047B7BA2}" srcOrd="3" destOrd="0" presId="urn:microsoft.com/office/officeart/2018/5/layout/CenteredIconLabelDescriptionList"/>
    <dgm:cxn modelId="{1735F0D0-20BA-4AAD-B9A0-90B597DBC816}" type="presParOf" srcId="{A58D774D-4749-40D5-9AA5-D465C3B0BC5F}" destId="{718C3DEE-BBD2-4D3F-8370-98D31C7677E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05E8DD-CF20-43A1-959B-36D961B84C86}">
      <dsp:nvSpPr>
        <dsp:cNvPr id="0" name=""/>
        <dsp:cNvSpPr/>
      </dsp:nvSpPr>
      <dsp:spPr>
        <a:xfrm>
          <a:off x="2702495" y="8097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77DFF1-120D-4F09-9E7A-2CDB6C565ACE}">
      <dsp:nvSpPr>
        <dsp:cNvPr id="0" name=""/>
        <dsp:cNvSpPr/>
      </dsp:nvSpPr>
      <dsp:spPr>
        <a:xfrm>
          <a:off x="1298495" y="246838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rtl="0">
            <a:lnSpc>
              <a:spcPct val="90000"/>
            </a:lnSpc>
            <a:spcBef>
              <a:spcPct val="0"/>
            </a:spcBef>
            <a:spcAft>
              <a:spcPct val="35000"/>
            </a:spcAft>
            <a:buNone/>
            <a:defRPr b="1"/>
          </a:pPr>
          <a:r>
            <a:rPr lang="en-US" sz="1500" kern="1200"/>
            <a:t>Project Overview</a:t>
          </a:r>
          <a:r>
            <a:rPr lang="en-US" sz="1500" kern="1200">
              <a:latin typeface="Aptos Display" panose="02110004020202020204"/>
            </a:rPr>
            <a:t> :</a:t>
          </a:r>
          <a:r>
            <a:rPr lang="en-US" sz="1500" kern="1200"/>
            <a:t> To predict if a housing market is a "buyer's" market or a "seller's" market. </a:t>
          </a:r>
        </a:p>
      </dsp:txBody>
      <dsp:txXfrm>
        <a:off x="1298495" y="2468380"/>
        <a:ext cx="4320000" cy="648000"/>
      </dsp:txXfrm>
    </dsp:sp>
    <dsp:sp modelId="{EB351C91-F0B6-42C4-AF10-8473D9F3F4E3}">
      <dsp:nvSpPr>
        <dsp:cNvPr id="0" name=""/>
        <dsp:cNvSpPr/>
      </dsp:nvSpPr>
      <dsp:spPr>
        <a:xfrm>
          <a:off x="1298495" y="3184559"/>
          <a:ext cx="4320000" cy="103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Buyer's market – represents a higher demand for houses than supply</a:t>
          </a:r>
        </a:p>
        <a:p>
          <a:pPr marL="0" lvl="0" indent="0" algn="ctr" defTabSz="533400">
            <a:lnSpc>
              <a:spcPct val="90000"/>
            </a:lnSpc>
            <a:spcBef>
              <a:spcPct val="0"/>
            </a:spcBef>
            <a:spcAft>
              <a:spcPct val="35000"/>
            </a:spcAft>
            <a:buNone/>
          </a:pPr>
          <a:r>
            <a:rPr lang="en-US" sz="1200" kern="1200"/>
            <a:t>Seller's market – represents a higher supply of houses than demand. </a:t>
          </a:r>
        </a:p>
        <a:p>
          <a:pPr marL="0" lvl="0" indent="0" algn="ctr" defTabSz="533400">
            <a:lnSpc>
              <a:spcPct val="90000"/>
            </a:lnSpc>
            <a:spcBef>
              <a:spcPct val="0"/>
            </a:spcBef>
            <a:spcAft>
              <a:spcPct val="35000"/>
            </a:spcAft>
            <a:buNone/>
          </a:pPr>
          <a:r>
            <a:rPr lang="en-US" sz="1200" kern="1200"/>
            <a:t>Neutral Market</a:t>
          </a:r>
        </a:p>
      </dsp:txBody>
      <dsp:txXfrm>
        <a:off x="1298495" y="3184559"/>
        <a:ext cx="4320000" cy="1034191"/>
      </dsp:txXfrm>
    </dsp:sp>
    <dsp:sp modelId="{0C539F1A-C261-459F-A0F2-5BB01E48FA9B}">
      <dsp:nvSpPr>
        <dsp:cNvPr id="0" name=""/>
        <dsp:cNvSpPr/>
      </dsp:nvSpPr>
      <dsp:spPr>
        <a:xfrm>
          <a:off x="7778495" y="8097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B82BAE-6431-43BD-8371-54158CD2017B}">
      <dsp:nvSpPr>
        <dsp:cNvPr id="0" name=""/>
        <dsp:cNvSpPr/>
      </dsp:nvSpPr>
      <dsp:spPr>
        <a:xfrm>
          <a:off x="6374495" y="246838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US" sz="1500" kern="1200"/>
            <a:t>Integration of 8 different datasets: </a:t>
          </a:r>
        </a:p>
      </dsp:txBody>
      <dsp:txXfrm>
        <a:off x="6374495" y="2468380"/>
        <a:ext cx="4320000" cy="648000"/>
      </dsp:txXfrm>
    </dsp:sp>
    <dsp:sp modelId="{718C3DEE-BBD2-4D3F-8370-98D31C7677EE}">
      <dsp:nvSpPr>
        <dsp:cNvPr id="0" name=""/>
        <dsp:cNvSpPr/>
      </dsp:nvSpPr>
      <dsp:spPr>
        <a:xfrm>
          <a:off x="6374495" y="3184559"/>
          <a:ext cx="4320000" cy="1034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5 Zillow datasets (sales, housing value, days to pending/close, market heat index).</a:t>
          </a:r>
        </a:p>
        <a:p>
          <a:pPr marL="0" lvl="0" indent="0" algn="ctr" defTabSz="533400">
            <a:lnSpc>
              <a:spcPct val="90000"/>
            </a:lnSpc>
            <a:spcBef>
              <a:spcPct val="0"/>
            </a:spcBef>
            <a:spcAft>
              <a:spcPct val="35000"/>
            </a:spcAft>
            <a:buNone/>
          </a:pPr>
          <a:r>
            <a:rPr lang="en-US" sz="1200" kern="1200"/>
            <a:t>Long Term Treasury Bill Rates</a:t>
          </a:r>
        </a:p>
        <a:p>
          <a:pPr marL="0" lvl="0" indent="0" algn="ctr" defTabSz="533400">
            <a:lnSpc>
              <a:spcPct val="90000"/>
            </a:lnSpc>
            <a:spcBef>
              <a:spcPct val="0"/>
            </a:spcBef>
            <a:spcAft>
              <a:spcPct val="35000"/>
            </a:spcAft>
            <a:buNone/>
          </a:pPr>
          <a:r>
            <a:rPr lang="en-US" sz="1200" kern="1200"/>
            <a:t>Number of Building Permits</a:t>
          </a:r>
        </a:p>
        <a:p>
          <a:pPr marL="0" lvl="0" indent="0" algn="ctr" defTabSz="533400">
            <a:lnSpc>
              <a:spcPct val="90000"/>
            </a:lnSpc>
            <a:spcBef>
              <a:spcPct val="0"/>
            </a:spcBef>
            <a:spcAft>
              <a:spcPct val="35000"/>
            </a:spcAft>
            <a:buNone/>
          </a:pPr>
          <a:r>
            <a:rPr lang="en-US" sz="1200" kern="1200"/>
            <a:t>List of failed banks</a:t>
          </a:r>
        </a:p>
      </dsp:txBody>
      <dsp:txXfrm>
        <a:off x="6374495" y="3184559"/>
        <a:ext cx="4320000" cy="103419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6588E-530F-4C91-BA95-C7D54A1735E2}" type="datetimeFigureOut">
              <a:t>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50C65-1925-41FC-AFD8-7CFB83A7C8B1}" type="slidenum">
              <a:t>‹#›</a:t>
            </a:fld>
            <a:endParaRPr lang="en-US"/>
          </a:p>
        </p:txBody>
      </p:sp>
    </p:spTree>
    <p:extLst>
      <p:ext uri="{BB962C8B-B14F-4D97-AF65-F5344CB8AC3E}">
        <p14:creationId xmlns:p14="http://schemas.microsoft.com/office/powerpoint/2010/main" val="129777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75F2B8-DE2D-134E-8357-BE20B71DF6BB}" type="slidenum">
              <a:rPr lang="en-US" smtClean="0"/>
              <a:t>7</a:t>
            </a:fld>
            <a:endParaRPr lang="en-US"/>
          </a:p>
        </p:txBody>
      </p:sp>
    </p:spTree>
    <p:extLst>
      <p:ext uri="{BB962C8B-B14F-4D97-AF65-F5344CB8AC3E}">
        <p14:creationId xmlns:p14="http://schemas.microsoft.com/office/powerpoint/2010/main" val="489771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EC388-87E9-2038-8860-7712F9E436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3D93D-0DE5-5650-AC4F-1C846DC437B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9FB338D-B1AC-B336-56C2-0715B008B8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011F23-6233-11DB-B62B-CB5D12536856}"/>
              </a:ext>
            </a:extLst>
          </p:cNvPr>
          <p:cNvSpPr>
            <a:spLocks noGrp="1"/>
          </p:cNvSpPr>
          <p:nvPr>
            <p:ph type="sldNum" sz="quarter" idx="5"/>
          </p:nvPr>
        </p:nvSpPr>
        <p:spPr/>
        <p:txBody>
          <a:bodyPr/>
          <a:lstStyle/>
          <a:p>
            <a:fld id="{6B75F2B8-DE2D-134E-8357-BE20B71DF6BB}" type="slidenum">
              <a:rPr lang="en-US" smtClean="0"/>
              <a:t>8</a:t>
            </a:fld>
            <a:endParaRPr lang="en-US"/>
          </a:p>
        </p:txBody>
      </p:sp>
    </p:spTree>
    <p:extLst>
      <p:ext uri="{BB962C8B-B14F-4D97-AF65-F5344CB8AC3E}">
        <p14:creationId xmlns:p14="http://schemas.microsoft.com/office/powerpoint/2010/main" val="3472262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FC8A5-EC7B-9DBC-35E7-87AB2A679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8643B-90D6-DED2-21BA-4FAD30A66F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86E1447-FE96-9D75-5137-23A2D6AEAE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D3CD38-FCDD-5223-3C18-0A601C07BC75}"/>
              </a:ext>
            </a:extLst>
          </p:cNvPr>
          <p:cNvSpPr>
            <a:spLocks noGrp="1"/>
          </p:cNvSpPr>
          <p:nvPr>
            <p:ph type="sldNum" sz="quarter" idx="5"/>
          </p:nvPr>
        </p:nvSpPr>
        <p:spPr/>
        <p:txBody>
          <a:bodyPr/>
          <a:lstStyle/>
          <a:p>
            <a:fld id="{6B75F2B8-DE2D-134E-8357-BE20B71DF6BB}" type="slidenum">
              <a:rPr lang="en-US" smtClean="0"/>
              <a:t>9</a:t>
            </a:fld>
            <a:endParaRPr lang="en-US"/>
          </a:p>
        </p:txBody>
      </p:sp>
    </p:spTree>
    <p:extLst>
      <p:ext uri="{BB962C8B-B14F-4D97-AF65-F5344CB8AC3E}">
        <p14:creationId xmlns:p14="http://schemas.microsoft.com/office/powerpoint/2010/main" val="3941833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9FBF4-62BC-CB18-86E0-8FFE1BA48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3979C7-DCF2-79EC-4752-4BAC531BB02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CC4DDA-DA7C-6FBF-D733-7075543978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18A6F1-C1F5-6C8C-1A6E-9DAA1DBF168F}"/>
              </a:ext>
            </a:extLst>
          </p:cNvPr>
          <p:cNvSpPr>
            <a:spLocks noGrp="1"/>
          </p:cNvSpPr>
          <p:nvPr>
            <p:ph type="sldNum" sz="quarter" idx="5"/>
          </p:nvPr>
        </p:nvSpPr>
        <p:spPr/>
        <p:txBody>
          <a:bodyPr/>
          <a:lstStyle/>
          <a:p>
            <a:fld id="{6B75F2B8-DE2D-134E-8357-BE20B71DF6BB}" type="slidenum">
              <a:rPr lang="en-US" smtClean="0"/>
              <a:t>10</a:t>
            </a:fld>
            <a:endParaRPr lang="en-US"/>
          </a:p>
        </p:txBody>
      </p:sp>
    </p:spTree>
    <p:extLst>
      <p:ext uri="{BB962C8B-B14F-4D97-AF65-F5344CB8AC3E}">
        <p14:creationId xmlns:p14="http://schemas.microsoft.com/office/powerpoint/2010/main" val="1801794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AEC1-0C33-1826-045D-3A173B9D83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CDEC89-54E5-5FB9-030F-F33A1A7A4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F16A9B-C696-4F54-36B6-EC616AB7AAEA}"/>
              </a:ext>
            </a:extLst>
          </p:cNvPr>
          <p:cNvSpPr>
            <a:spLocks noGrp="1"/>
          </p:cNvSpPr>
          <p:nvPr>
            <p:ph type="dt" sz="half" idx="10"/>
          </p:nvPr>
        </p:nvSpPr>
        <p:spPr/>
        <p:txBody>
          <a:bodyPr/>
          <a:lstStyle/>
          <a:p>
            <a:fld id="{5FE8402D-3EDF-A34C-BAAF-CF6B56C1116F}" type="datetimeFigureOut">
              <a:rPr lang="en-US" smtClean="0"/>
              <a:t>2/10/2025</a:t>
            </a:fld>
            <a:endParaRPr lang="en-US"/>
          </a:p>
        </p:txBody>
      </p:sp>
      <p:sp>
        <p:nvSpPr>
          <p:cNvPr id="5" name="Footer Placeholder 4">
            <a:extLst>
              <a:ext uri="{FF2B5EF4-FFF2-40B4-BE49-F238E27FC236}">
                <a16:creationId xmlns:a16="http://schemas.microsoft.com/office/drawing/2014/main" id="{E7A00665-B68C-9F4F-DE54-9BEAD629A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6FE8D-B757-F43B-537C-A46E727366EF}"/>
              </a:ext>
            </a:extLst>
          </p:cNvPr>
          <p:cNvSpPr>
            <a:spLocks noGrp="1"/>
          </p:cNvSpPr>
          <p:nvPr>
            <p:ph type="sldNum" sz="quarter" idx="12"/>
          </p:nvPr>
        </p:nvSpPr>
        <p:spPr/>
        <p:txBody>
          <a:bodyPr/>
          <a:lstStyle/>
          <a:p>
            <a:fld id="{FFF5C188-7536-1944-82C9-3AAB6A4D4000}" type="slidenum">
              <a:rPr lang="en-US" smtClean="0"/>
              <a:t>‹#›</a:t>
            </a:fld>
            <a:endParaRPr lang="en-US"/>
          </a:p>
        </p:txBody>
      </p:sp>
    </p:spTree>
    <p:extLst>
      <p:ext uri="{BB962C8B-B14F-4D97-AF65-F5344CB8AC3E}">
        <p14:creationId xmlns:p14="http://schemas.microsoft.com/office/powerpoint/2010/main" val="961340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01494-534B-5F2A-2009-65B6D046A0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ED1957-1671-DD6C-0418-8C0585ABAC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9B715C-5C65-DA78-2569-14AC21ABEDBC}"/>
              </a:ext>
            </a:extLst>
          </p:cNvPr>
          <p:cNvSpPr>
            <a:spLocks noGrp="1"/>
          </p:cNvSpPr>
          <p:nvPr>
            <p:ph type="dt" sz="half" idx="10"/>
          </p:nvPr>
        </p:nvSpPr>
        <p:spPr/>
        <p:txBody>
          <a:bodyPr/>
          <a:lstStyle/>
          <a:p>
            <a:fld id="{5FE8402D-3EDF-A34C-BAAF-CF6B56C1116F}" type="datetimeFigureOut">
              <a:rPr lang="en-US" smtClean="0"/>
              <a:t>2/10/2025</a:t>
            </a:fld>
            <a:endParaRPr lang="en-US"/>
          </a:p>
        </p:txBody>
      </p:sp>
      <p:sp>
        <p:nvSpPr>
          <p:cNvPr id="5" name="Footer Placeholder 4">
            <a:extLst>
              <a:ext uri="{FF2B5EF4-FFF2-40B4-BE49-F238E27FC236}">
                <a16:creationId xmlns:a16="http://schemas.microsoft.com/office/drawing/2014/main" id="{01EBAD93-A478-DCC2-D508-24F48AB2DB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EE1F6-DA73-AD9C-28BB-8DF32261B8AD}"/>
              </a:ext>
            </a:extLst>
          </p:cNvPr>
          <p:cNvSpPr>
            <a:spLocks noGrp="1"/>
          </p:cNvSpPr>
          <p:nvPr>
            <p:ph type="sldNum" sz="quarter" idx="12"/>
          </p:nvPr>
        </p:nvSpPr>
        <p:spPr/>
        <p:txBody>
          <a:bodyPr/>
          <a:lstStyle/>
          <a:p>
            <a:fld id="{FFF5C188-7536-1944-82C9-3AAB6A4D4000}" type="slidenum">
              <a:rPr lang="en-US" smtClean="0"/>
              <a:t>‹#›</a:t>
            </a:fld>
            <a:endParaRPr lang="en-US"/>
          </a:p>
        </p:txBody>
      </p:sp>
    </p:spTree>
    <p:extLst>
      <p:ext uri="{BB962C8B-B14F-4D97-AF65-F5344CB8AC3E}">
        <p14:creationId xmlns:p14="http://schemas.microsoft.com/office/powerpoint/2010/main" val="3888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9A34D-9F7A-85A4-0514-3D475DE5D6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D39C64-1EE2-342A-54AF-DA648019D2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F5CA9-B501-EF50-008A-5F31C6486A34}"/>
              </a:ext>
            </a:extLst>
          </p:cNvPr>
          <p:cNvSpPr>
            <a:spLocks noGrp="1"/>
          </p:cNvSpPr>
          <p:nvPr>
            <p:ph type="dt" sz="half" idx="10"/>
          </p:nvPr>
        </p:nvSpPr>
        <p:spPr/>
        <p:txBody>
          <a:bodyPr/>
          <a:lstStyle/>
          <a:p>
            <a:fld id="{5FE8402D-3EDF-A34C-BAAF-CF6B56C1116F}" type="datetimeFigureOut">
              <a:rPr lang="en-US" smtClean="0"/>
              <a:t>2/10/2025</a:t>
            </a:fld>
            <a:endParaRPr lang="en-US"/>
          </a:p>
        </p:txBody>
      </p:sp>
      <p:sp>
        <p:nvSpPr>
          <p:cNvPr id="5" name="Footer Placeholder 4">
            <a:extLst>
              <a:ext uri="{FF2B5EF4-FFF2-40B4-BE49-F238E27FC236}">
                <a16:creationId xmlns:a16="http://schemas.microsoft.com/office/drawing/2014/main" id="{E3184DF8-456D-E166-E213-98F16B247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FFD8F-6D57-FAC1-D9A5-A35E68A1F439}"/>
              </a:ext>
            </a:extLst>
          </p:cNvPr>
          <p:cNvSpPr>
            <a:spLocks noGrp="1"/>
          </p:cNvSpPr>
          <p:nvPr>
            <p:ph type="sldNum" sz="quarter" idx="12"/>
          </p:nvPr>
        </p:nvSpPr>
        <p:spPr/>
        <p:txBody>
          <a:bodyPr/>
          <a:lstStyle/>
          <a:p>
            <a:fld id="{FFF5C188-7536-1944-82C9-3AAB6A4D4000}" type="slidenum">
              <a:rPr lang="en-US" smtClean="0"/>
              <a:t>‹#›</a:t>
            </a:fld>
            <a:endParaRPr lang="en-US"/>
          </a:p>
        </p:txBody>
      </p:sp>
    </p:spTree>
    <p:extLst>
      <p:ext uri="{BB962C8B-B14F-4D97-AF65-F5344CB8AC3E}">
        <p14:creationId xmlns:p14="http://schemas.microsoft.com/office/powerpoint/2010/main" val="2944282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DFE6F-FEF8-B9F2-0BBB-718727D33B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FABFDD-9CD3-46F5-B9B3-59D8AFCE9B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ADB82-6A38-9005-75CD-EAED19CD5D13}"/>
              </a:ext>
            </a:extLst>
          </p:cNvPr>
          <p:cNvSpPr>
            <a:spLocks noGrp="1"/>
          </p:cNvSpPr>
          <p:nvPr>
            <p:ph type="dt" sz="half" idx="10"/>
          </p:nvPr>
        </p:nvSpPr>
        <p:spPr/>
        <p:txBody>
          <a:bodyPr/>
          <a:lstStyle/>
          <a:p>
            <a:fld id="{5FE8402D-3EDF-A34C-BAAF-CF6B56C1116F}" type="datetimeFigureOut">
              <a:rPr lang="en-US" smtClean="0"/>
              <a:t>2/10/2025</a:t>
            </a:fld>
            <a:endParaRPr lang="en-US"/>
          </a:p>
        </p:txBody>
      </p:sp>
      <p:sp>
        <p:nvSpPr>
          <p:cNvPr id="5" name="Footer Placeholder 4">
            <a:extLst>
              <a:ext uri="{FF2B5EF4-FFF2-40B4-BE49-F238E27FC236}">
                <a16:creationId xmlns:a16="http://schemas.microsoft.com/office/drawing/2014/main" id="{C60071F2-F85E-5550-8C43-D2DB5BC8C5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1C574-B8E4-13BC-F0E0-B5BCCC7401D5}"/>
              </a:ext>
            </a:extLst>
          </p:cNvPr>
          <p:cNvSpPr>
            <a:spLocks noGrp="1"/>
          </p:cNvSpPr>
          <p:nvPr>
            <p:ph type="sldNum" sz="quarter" idx="12"/>
          </p:nvPr>
        </p:nvSpPr>
        <p:spPr/>
        <p:txBody>
          <a:bodyPr/>
          <a:lstStyle/>
          <a:p>
            <a:fld id="{FFF5C188-7536-1944-82C9-3AAB6A4D4000}" type="slidenum">
              <a:rPr lang="en-US" smtClean="0"/>
              <a:t>‹#›</a:t>
            </a:fld>
            <a:endParaRPr lang="en-US"/>
          </a:p>
        </p:txBody>
      </p:sp>
    </p:spTree>
    <p:extLst>
      <p:ext uri="{BB962C8B-B14F-4D97-AF65-F5344CB8AC3E}">
        <p14:creationId xmlns:p14="http://schemas.microsoft.com/office/powerpoint/2010/main" val="2650706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E492-8D00-FE27-A254-9C49A68421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21097C-383B-A6B6-E451-EC2264C239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C57641-00B6-C7B3-02EB-1D9FDA25022A}"/>
              </a:ext>
            </a:extLst>
          </p:cNvPr>
          <p:cNvSpPr>
            <a:spLocks noGrp="1"/>
          </p:cNvSpPr>
          <p:nvPr>
            <p:ph type="dt" sz="half" idx="10"/>
          </p:nvPr>
        </p:nvSpPr>
        <p:spPr/>
        <p:txBody>
          <a:bodyPr/>
          <a:lstStyle/>
          <a:p>
            <a:fld id="{5FE8402D-3EDF-A34C-BAAF-CF6B56C1116F}" type="datetimeFigureOut">
              <a:rPr lang="en-US" smtClean="0"/>
              <a:t>2/10/2025</a:t>
            </a:fld>
            <a:endParaRPr lang="en-US"/>
          </a:p>
        </p:txBody>
      </p:sp>
      <p:sp>
        <p:nvSpPr>
          <p:cNvPr id="5" name="Footer Placeholder 4">
            <a:extLst>
              <a:ext uri="{FF2B5EF4-FFF2-40B4-BE49-F238E27FC236}">
                <a16:creationId xmlns:a16="http://schemas.microsoft.com/office/drawing/2014/main" id="{FEA35BAE-314C-596F-D483-61DC987E1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4A39B-A884-BF0C-95D1-69064DFD21A9}"/>
              </a:ext>
            </a:extLst>
          </p:cNvPr>
          <p:cNvSpPr>
            <a:spLocks noGrp="1"/>
          </p:cNvSpPr>
          <p:nvPr>
            <p:ph type="sldNum" sz="quarter" idx="12"/>
          </p:nvPr>
        </p:nvSpPr>
        <p:spPr/>
        <p:txBody>
          <a:bodyPr/>
          <a:lstStyle/>
          <a:p>
            <a:fld id="{FFF5C188-7536-1944-82C9-3AAB6A4D4000}" type="slidenum">
              <a:rPr lang="en-US" smtClean="0"/>
              <a:t>‹#›</a:t>
            </a:fld>
            <a:endParaRPr lang="en-US"/>
          </a:p>
        </p:txBody>
      </p:sp>
    </p:spTree>
    <p:extLst>
      <p:ext uri="{BB962C8B-B14F-4D97-AF65-F5344CB8AC3E}">
        <p14:creationId xmlns:p14="http://schemas.microsoft.com/office/powerpoint/2010/main" val="1824516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B059-7940-A038-DAFE-B330179328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AA77C3-C4EF-FFE5-1386-D8938E3BE7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114E22-5AE4-F8D3-6C86-7292DAEA8C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F0037B-0487-965D-D76F-8B63C1C1238E}"/>
              </a:ext>
            </a:extLst>
          </p:cNvPr>
          <p:cNvSpPr>
            <a:spLocks noGrp="1"/>
          </p:cNvSpPr>
          <p:nvPr>
            <p:ph type="dt" sz="half" idx="10"/>
          </p:nvPr>
        </p:nvSpPr>
        <p:spPr/>
        <p:txBody>
          <a:bodyPr/>
          <a:lstStyle/>
          <a:p>
            <a:fld id="{5FE8402D-3EDF-A34C-BAAF-CF6B56C1116F}" type="datetimeFigureOut">
              <a:rPr lang="en-US" smtClean="0"/>
              <a:t>2/10/2025</a:t>
            </a:fld>
            <a:endParaRPr lang="en-US"/>
          </a:p>
        </p:txBody>
      </p:sp>
      <p:sp>
        <p:nvSpPr>
          <p:cNvPr id="6" name="Footer Placeholder 5">
            <a:extLst>
              <a:ext uri="{FF2B5EF4-FFF2-40B4-BE49-F238E27FC236}">
                <a16:creationId xmlns:a16="http://schemas.microsoft.com/office/drawing/2014/main" id="{B1F4AF3A-2726-15F7-B5AA-0EDF03B02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20B5BD-B99B-38E7-BCBD-1FC121187AA2}"/>
              </a:ext>
            </a:extLst>
          </p:cNvPr>
          <p:cNvSpPr>
            <a:spLocks noGrp="1"/>
          </p:cNvSpPr>
          <p:nvPr>
            <p:ph type="sldNum" sz="quarter" idx="12"/>
          </p:nvPr>
        </p:nvSpPr>
        <p:spPr/>
        <p:txBody>
          <a:bodyPr/>
          <a:lstStyle/>
          <a:p>
            <a:fld id="{FFF5C188-7536-1944-82C9-3AAB6A4D4000}" type="slidenum">
              <a:rPr lang="en-US" smtClean="0"/>
              <a:t>‹#›</a:t>
            </a:fld>
            <a:endParaRPr lang="en-US"/>
          </a:p>
        </p:txBody>
      </p:sp>
    </p:spTree>
    <p:extLst>
      <p:ext uri="{BB962C8B-B14F-4D97-AF65-F5344CB8AC3E}">
        <p14:creationId xmlns:p14="http://schemas.microsoft.com/office/powerpoint/2010/main" val="1308613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A195-A38B-E9E6-0BC2-F1B2C89E1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F7B713-9614-7C65-8B34-D7202E730A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DB3C2A-938B-7646-BE93-734A88D9A1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5F4F6B-4EBF-20B5-F97E-315E78C6C6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75E525-EAB8-645F-2AF8-4F3BD7F531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04A044-D04A-23DA-9939-693B4693394D}"/>
              </a:ext>
            </a:extLst>
          </p:cNvPr>
          <p:cNvSpPr>
            <a:spLocks noGrp="1"/>
          </p:cNvSpPr>
          <p:nvPr>
            <p:ph type="dt" sz="half" idx="10"/>
          </p:nvPr>
        </p:nvSpPr>
        <p:spPr/>
        <p:txBody>
          <a:bodyPr/>
          <a:lstStyle/>
          <a:p>
            <a:fld id="{5FE8402D-3EDF-A34C-BAAF-CF6B56C1116F}" type="datetimeFigureOut">
              <a:rPr lang="en-US" smtClean="0"/>
              <a:t>2/10/2025</a:t>
            </a:fld>
            <a:endParaRPr lang="en-US"/>
          </a:p>
        </p:txBody>
      </p:sp>
      <p:sp>
        <p:nvSpPr>
          <p:cNvPr id="8" name="Footer Placeholder 7">
            <a:extLst>
              <a:ext uri="{FF2B5EF4-FFF2-40B4-BE49-F238E27FC236}">
                <a16:creationId xmlns:a16="http://schemas.microsoft.com/office/drawing/2014/main" id="{7A7DCDB5-C8EC-0AC2-23CC-D85E9D1FC9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C4C329-5A37-FAA1-DE6A-7AC0834201BA}"/>
              </a:ext>
            </a:extLst>
          </p:cNvPr>
          <p:cNvSpPr>
            <a:spLocks noGrp="1"/>
          </p:cNvSpPr>
          <p:nvPr>
            <p:ph type="sldNum" sz="quarter" idx="12"/>
          </p:nvPr>
        </p:nvSpPr>
        <p:spPr/>
        <p:txBody>
          <a:bodyPr/>
          <a:lstStyle/>
          <a:p>
            <a:fld id="{FFF5C188-7536-1944-82C9-3AAB6A4D4000}" type="slidenum">
              <a:rPr lang="en-US" smtClean="0"/>
              <a:t>‹#›</a:t>
            </a:fld>
            <a:endParaRPr lang="en-US"/>
          </a:p>
        </p:txBody>
      </p:sp>
    </p:spTree>
    <p:extLst>
      <p:ext uri="{BB962C8B-B14F-4D97-AF65-F5344CB8AC3E}">
        <p14:creationId xmlns:p14="http://schemas.microsoft.com/office/powerpoint/2010/main" val="3244449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3A8B-7052-BC96-374F-22FC4DEF2E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449A20-BF77-98CF-E12B-41C2BE673741}"/>
              </a:ext>
            </a:extLst>
          </p:cNvPr>
          <p:cNvSpPr>
            <a:spLocks noGrp="1"/>
          </p:cNvSpPr>
          <p:nvPr>
            <p:ph type="dt" sz="half" idx="10"/>
          </p:nvPr>
        </p:nvSpPr>
        <p:spPr/>
        <p:txBody>
          <a:bodyPr/>
          <a:lstStyle/>
          <a:p>
            <a:fld id="{5FE8402D-3EDF-A34C-BAAF-CF6B56C1116F}" type="datetimeFigureOut">
              <a:rPr lang="en-US" smtClean="0"/>
              <a:t>2/10/2025</a:t>
            </a:fld>
            <a:endParaRPr lang="en-US"/>
          </a:p>
        </p:txBody>
      </p:sp>
      <p:sp>
        <p:nvSpPr>
          <p:cNvPr id="4" name="Footer Placeholder 3">
            <a:extLst>
              <a:ext uri="{FF2B5EF4-FFF2-40B4-BE49-F238E27FC236}">
                <a16:creationId xmlns:a16="http://schemas.microsoft.com/office/drawing/2014/main" id="{6D144B18-E436-9FE2-C747-7C628D1E24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004D12-5882-C328-EF08-748EBFCCF4DB}"/>
              </a:ext>
            </a:extLst>
          </p:cNvPr>
          <p:cNvSpPr>
            <a:spLocks noGrp="1"/>
          </p:cNvSpPr>
          <p:nvPr>
            <p:ph type="sldNum" sz="quarter" idx="12"/>
          </p:nvPr>
        </p:nvSpPr>
        <p:spPr/>
        <p:txBody>
          <a:bodyPr/>
          <a:lstStyle/>
          <a:p>
            <a:fld id="{FFF5C188-7536-1944-82C9-3AAB6A4D4000}" type="slidenum">
              <a:rPr lang="en-US" smtClean="0"/>
              <a:t>‹#›</a:t>
            </a:fld>
            <a:endParaRPr lang="en-US"/>
          </a:p>
        </p:txBody>
      </p:sp>
    </p:spTree>
    <p:extLst>
      <p:ext uri="{BB962C8B-B14F-4D97-AF65-F5344CB8AC3E}">
        <p14:creationId xmlns:p14="http://schemas.microsoft.com/office/powerpoint/2010/main" val="70874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D12DC-771E-6BA9-9DC6-D536F3237C7A}"/>
              </a:ext>
            </a:extLst>
          </p:cNvPr>
          <p:cNvSpPr>
            <a:spLocks noGrp="1"/>
          </p:cNvSpPr>
          <p:nvPr>
            <p:ph type="dt" sz="half" idx="10"/>
          </p:nvPr>
        </p:nvSpPr>
        <p:spPr/>
        <p:txBody>
          <a:bodyPr/>
          <a:lstStyle/>
          <a:p>
            <a:fld id="{5FE8402D-3EDF-A34C-BAAF-CF6B56C1116F}" type="datetimeFigureOut">
              <a:rPr lang="en-US" smtClean="0"/>
              <a:t>2/10/2025</a:t>
            </a:fld>
            <a:endParaRPr lang="en-US"/>
          </a:p>
        </p:txBody>
      </p:sp>
      <p:sp>
        <p:nvSpPr>
          <p:cNvPr id="3" name="Footer Placeholder 2">
            <a:extLst>
              <a:ext uri="{FF2B5EF4-FFF2-40B4-BE49-F238E27FC236}">
                <a16:creationId xmlns:a16="http://schemas.microsoft.com/office/drawing/2014/main" id="{CDF609F7-85B2-504D-9109-EAF7244B93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58479D-4670-ABA6-E3F2-BB1B62E18535}"/>
              </a:ext>
            </a:extLst>
          </p:cNvPr>
          <p:cNvSpPr>
            <a:spLocks noGrp="1"/>
          </p:cNvSpPr>
          <p:nvPr>
            <p:ph type="sldNum" sz="quarter" idx="12"/>
          </p:nvPr>
        </p:nvSpPr>
        <p:spPr/>
        <p:txBody>
          <a:bodyPr/>
          <a:lstStyle/>
          <a:p>
            <a:fld id="{FFF5C188-7536-1944-82C9-3AAB6A4D4000}" type="slidenum">
              <a:rPr lang="en-US" smtClean="0"/>
              <a:t>‹#›</a:t>
            </a:fld>
            <a:endParaRPr lang="en-US"/>
          </a:p>
        </p:txBody>
      </p:sp>
    </p:spTree>
    <p:extLst>
      <p:ext uri="{BB962C8B-B14F-4D97-AF65-F5344CB8AC3E}">
        <p14:creationId xmlns:p14="http://schemas.microsoft.com/office/powerpoint/2010/main" val="12962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F94C5-43C7-3B65-A385-B771558775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6D43A0-A300-387E-6CA4-79A7EE84A2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6B2252-2D63-213A-E144-137AACFF5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3F994A-4975-1107-3B5D-B7C12D047F8E}"/>
              </a:ext>
            </a:extLst>
          </p:cNvPr>
          <p:cNvSpPr>
            <a:spLocks noGrp="1"/>
          </p:cNvSpPr>
          <p:nvPr>
            <p:ph type="dt" sz="half" idx="10"/>
          </p:nvPr>
        </p:nvSpPr>
        <p:spPr/>
        <p:txBody>
          <a:bodyPr/>
          <a:lstStyle/>
          <a:p>
            <a:fld id="{5FE8402D-3EDF-A34C-BAAF-CF6B56C1116F}" type="datetimeFigureOut">
              <a:rPr lang="en-US" smtClean="0"/>
              <a:t>2/10/2025</a:t>
            </a:fld>
            <a:endParaRPr lang="en-US"/>
          </a:p>
        </p:txBody>
      </p:sp>
      <p:sp>
        <p:nvSpPr>
          <p:cNvPr id="6" name="Footer Placeholder 5">
            <a:extLst>
              <a:ext uri="{FF2B5EF4-FFF2-40B4-BE49-F238E27FC236}">
                <a16:creationId xmlns:a16="http://schemas.microsoft.com/office/drawing/2014/main" id="{AB9FC151-3958-A971-5A29-24B7AF467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3FF98-14E7-5449-0C12-E392AF96C48B}"/>
              </a:ext>
            </a:extLst>
          </p:cNvPr>
          <p:cNvSpPr>
            <a:spLocks noGrp="1"/>
          </p:cNvSpPr>
          <p:nvPr>
            <p:ph type="sldNum" sz="quarter" idx="12"/>
          </p:nvPr>
        </p:nvSpPr>
        <p:spPr/>
        <p:txBody>
          <a:bodyPr/>
          <a:lstStyle/>
          <a:p>
            <a:fld id="{FFF5C188-7536-1944-82C9-3AAB6A4D4000}" type="slidenum">
              <a:rPr lang="en-US" smtClean="0"/>
              <a:t>‹#›</a:t>
            </a:fld>
            <a:endParaRPr lang="en-US"/>
          </a:p>
        </p:txBody>
      </p:sp>
    </p:spTree>
    <p:extLst>
      <p:ext uri="{BB962C8B-B14F-4D97-AF65-F5344CB8AC3E}">
        <p14:creationId xmlns:p14="http://schemas.microsoft.com/office/powerpoint/2010/main" val="3919915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63E6-F722-8915-5A43-6D999BF70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581766-59D2-5D1D-8618-9BB6221EDC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545037-3BC6-F036-6661-32D5903D25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A0DD68-FACB-440C-48F0-33BB915DD35B}"/>
              </a:ext>
            </a:extLst>
          </p:cNvPr>
          <p:cNvSpPr>
            <a:spLocks noGrp="1"/>
          </p:cNvSpPr>
          <p:nvPr>
            <p:ph type="dt" sz="half" idx="10"/>
          </p:nvPr>
        </p:nvSpPr>
        <p:spPr/>
        <p:txBody>
          <a:bodyPr/>
          <a:lstStyle/>
          <a:p>
            <a:fld id="{5FE8402D-3EDF-A34C-BAAF-CF6B56C1116F}" type="datetimeFigureOut">
              <a:rPr lang="en-US" smtClean="0"/>
              <a:t>2/10/2025</a:t>
            </a:fld>
            <a:endParaRPr lang="en-US"/>
          </a:p>
        </p:txBody>
      </p:sp>
      <p:sp>
        <p:nvSpPr>
          <p:cNvPr id="6" name="Footer Placeholder 5">
            <a:extLst>
              <a:ext uri="{FF2B5EF4-FFF2-40B4-BE49-F238E27FC236}">
                <a16:creationId xmlns:a16="http://schemas.microsoft.com/office/drawing/2014/main" id="{D81BC042-B67E-B3A5-C788-A6B4A97C9B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2789B3-8426-B0F0-2CF3-806D989B8CDC}"/>
              </a:ext>
            </a:extLst>
          </p:cNvPr>
          <p:cNvSpPr>
            <a:spLocks noGrp="1"/>
          </p:cNvSpPr>
          <p:nvPr>
            <p:ph type="sldNum" sz="quarter" idx="12"/>
          </p:nvPr>
        </p:nvSpPr>
        <p:spPr/>
        <p:txBody>
          <a:bodyPr/>
          <a:lstStyle/>
          <a:p>
            <a:fld id="{FFF5C188-7536-1944-82C9-3AAB6A4D4000}" type="slidenum">
              <a:rPr lang="en-US" smtClean="0"/>
              <a:t>‹#›</a:t>
            </a:fld>
            <a:endParaRPr lang="en-US"/>
          </a:p>
        </p:txBody>
      </p:sp>
    </p:spTree>
    <p:extLst>
      <p:ext uri="{BB962C8B-B14F-4D97-AF65-F5344CB8AC3E}">
        <p14:creationId xmlns:p14="http://schemas.microsoft.com/office/powerpoint/2010/main" val="151245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BECD2D-ACA6-BFD1-FC73-AEA365B963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EA13A7-1F94-EDB8-43DA-91DF922311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26BBE-24D8-DF08-1472-295E6ED66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FE8402D-3EDF-A34C-BAAF-CF6B56C1116F}" type="datetimeFigureOut">
              <a:rPr lang="en-US" smtClean="0"/>
              <a:t>2/10/2025</a:t>
            </a:fld>
            <a:endParaRPr lang="en-US"/>
          </a:p>
        </p:txBody>
      </p:sp>
      <p:sp>
        <p:nvSpPr>
          <p:cNvPr id="5" name="Footer Placeholder 4">
            <a:extLst>
              <a:ext uri="{FF2B5EF4-FFF2-40B4-BE49-F238E27FC236}">
                <a16:creationId xmlns:a16="http://schemas.microsoft.com/office/drawing/2014/main" id="{D217A17B-D181-9328-D325-547523F5A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B52FCA6-5153-A434-D17D-1303723474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F5C188-7536-1944-82C9-3AAB6A4D4000}" type="slidenum">
              <a:rPr lang="en-US" smtClean="0"/>
              <a:t>‹#›</a:t>
            </a:fld>
            <a:endParaRPr lang="en-US"/>
          </a:p>
        </p:txBody>
      </p:sp>
    </p:spTree>
    <p:extLst>
      <p:ext uri="{BB962C8B-B14F-4D97-AF65-F5344CB8AC3E}">
        <p14:creationId xmlns:p14="http://schemas.microsoft.com/office/powerpoint/2010/main" val="2174010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8CB95-51A2-7078-2682-A7158AB5935F}"/>
              </a:ext>
            </a:extLst>
          </p:cNvPr>
          <p:cNvSpPr>
            <a:spLocks noGrp="1"/>
          </p:cNvSpPr>
          <p:nvPr>
            <p:ph type="ctrTitle"/>
          </p:nvPr>
        </p:nvSpPr>
        <p:spPr>
          <a:xfrm>
            <a:off x="1137035" y="609600"/>
            <a:ext cx="3595678" cy="1330839"/>
          </a:xfrm>
        </p:spPr>
        <p:txBody>
          <a:bodyPr vert="horz" lIns="91440" tIns="45720" rIns="91440" bIns="45720" rtlCol="0" anchor="ctr">
            <a:normAutofit/>
          </a:bodyPr>
          <a:lstStyle/>
          <a:p>
            <a:pPr algn="l"/>
            <a:r>
              <a:rPr lang="en-US" sz="4100"/>
              <a:t>Predicting Housing Market</a:t>
            </a:r>
          </a:p>
        </p:txBody>
      </p:sp>
      <p:sp>
        <p:nvSpPr>
          <p:cNvPr id="3" name="Subtitle 2">
            <a:extLst>
              <a:ext uri="{FF2B5EF4-FFF2-40B4-BE49-F238E27FC236}">
                <a16:creationId xmlns:a16="http://schemas.microsoft.com/office/drawing/2014/main" id="{339238CA-CF85-8D8B-1412-5403A93C3EC4}"/>
              </a:ext>
            </a:extLst>
          </p:cNvPr>
          <p:cNvSpPr>
            <a:spLocks noGrp="1"/>
          </p:cNvSpPr>
          <p:nvPr>
            <p:ph type="subTitle" idx="1"/>
          </p:nvPr>
        </p:nvSpPr>
        <p:spPr>
          <a:xfrm>
            <a:off x="1137034" y="2194102"/>
            <a:ext cx="3158741" cy="3908586"/>
          </a:xfrm>
        </p:spPr>
        <p:txBody>
          <a:bodyPr vert="horz" lIns="91440" tIns="45720" rIns="91440" bIns="45720" rtlCol="0" anchor="t">
            <a:normAutofit/>
          </a:bodyPr>
          <a:lstStyle/>
          <a:p>
            <a:pPr indent="-228600" algn="l">
              <a:buFont typeface="Arial" panose="020B0604020202020204" pitchFamily="34" charset="0"/>
              <a:buChar char="•"/>
            </a:pPr>
            <a:endParaRPr lang="en-US" sz="2000"/>
          </a:p>
          <a:p>
            <a:pPr algn="l"/>
            <a:r>
              <a:rPr lang="en-US" sz="2800"/>
              <a:t>Group 3</a:t>
            </a:r>
          </a:p>
          <a:p>
            <a:pPr indent="-228600" algn="l">
              <a:buFont typeface="Arial" panose="020B0604020202020204" pitchFamily="34" charset="0"/>
              <a:buChar char="•"/>
            </a:pPr>
            <a:r>
              <a:rPr lang="en-US" sz="2000"/>
              <a:t>Aadit </a:t>
            </a:r>
            <a:r>
              <a:rPr lang="en-US" sz="2000" err="1"/>
              <a:t>Malikayil</a:t>
            </a:r>
          </a:p>
          <a:p>
            <a:pPr indent="-228600" algn="l">
              <a:buFont typeface="Arial" panose="020B0604020202020204" pitchFamily="34" charset="0"/>
              <a:buChar char="•"/>
            </a:pPr>
            <a:r>
              <a:rPr lang="en-US" sz="2000"/>
              <a:t>Bhavika </a:t>
            </a:r>
            <a:r>
              <a:rPr lang="en-US" sz="2000" err="1"/>
              <a:t>Karale</a:t>
            </a:r>
          </a:p>
          <a:p>
            <a:pPr indent="-228600" algn="l">
              <a:buFont typeface="Arial" panose="020B0604020202020204" pitchFamily="34" charset="0"/>
              <a:buChar char="•"/>
            </a:pPr>
            <a:r>
              <a:rPr lang="en-US" sz="2000"/>
              <a:t>Kapil Tare</a:t>
            </a:r>
          </a:p>
          <a:p>
            <a:pPr indent="-228600" algn="l">
              <a:buFont typeface="Arial" panose="020B0604020202020204" pitchFamily="34" charset="0"/>
              <a:buChar char="•"/>
            </a:pPr>
            <a:r>
              <a:rPr lang="en-US" sz="2000"/>
              <a:t>Shreyas Kashyap</a:t>
            </a:r>
          </a:p>
        </p:txBody>
      </p:sp>
      <p:pic>
        <p:nvPicPr>
          <p:cNvPr id="5" name="Picture 4" descr="Figures of houses in different position and sizes">
            <a:extLst>
              <a:ext uri="{FF2B5EF4-FFF2-40B4-BE49-F238E27FC236}">
                <a16:creationId xmlns:a16="http://schemas.microsoft.com/office/drawing/2014/main" id="{0AB68FDE-DBF2-574A-0D73-5EA9D98718D2}"/>
              </a:ext>
            </a:extLst>
          </p:cNvPr>
          <p:cNvPicPr>
            <a:picLocks noChangeAspect="1"/>
          </p:cNvPicPr>
          <p:nvPr/>
        </p:nvPicPr>
        <p:blipFill>
          <a:blip r:embed="rId2"/>
          <a:srcRect l="11764" r="28821"/>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285886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11A92B-D096-8E5B-83AF-B27212825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E7FE31-26C1-BD90-0045-F69372B18561}"/>
              </a:ext>
            </a:extLst>
          </p:cNvPr>
          <p:cNvSpPr>
            <a:spLocks noGrp="1"/>
          </p:cNvSpPr>
          <p:nvPr>
            <p:ph type="title"/>
          </p:nvPr>
        </p:nvSpPr>
        <p:spPr>
          <a:xfrm>
            <a:off x="856624" y="248038"/>
            <a:ext cx="5297791" cy="1159200"/>
          </a:xfrm>
        </p:spPr>
        <p:txBody>
          <a:bodyPr vert="horz" lIns="91440" tIns="45720" rIns="91440" bIns="45720" rtlCol="0" anchor="ctr">
            <a:normAutofit/>
          </a:bodyPr>
          <a:lstStyle/>
          <a:p>
            <a:pPr algn="l" defTabSz="914400">
              <a:lnSpc>
                <a:spcPct val="90000"/>
              </a:lnSpc>
            </a:pPr>
            <a:r>
              <a:rPr lang="en-US" kern="1200">
                <a:latin typeface="+mj-lt"/>
                <a:ea typeface="+mj-ea"/>
                <a:cs typeface="+mj-cs"/>
              </a:rPr>
              <a:t>Results and Summary</a:t>
            </a:r>
            <a:endParaRPr lang="en-US" kern="1200">
              <a:latin typeface="+mj-lt"/>
            </a:endParaRPr>
          </a:p>
        </p:txBody>
      </p:sp>
      <p:sp>
        <p:nvSpPr>
          <p:cNvPr id="5" name="TextBox 4">
            <a:extLst>
              <a:ext uri="{FF2B5EF4-FFF2-40B4-BE49-F238E27FC236}">
                <a16:creationId xmlns:a16="http://schemas.microsoft.com/office/drawing/2014/main" id="{1006F00C-1FF4-FFDE-2726-8F0AF7AAD5EA}"/>
              </a:ext>
            </a:extLst>
          </p:cNvPr>
          <p:cNvSpPr txBox="1"/>
          <p:nvPr/>
        </p:nvSpPr>
        <p:spPr>
          <a:xfrm>
            <a:off x="7953374" y="350348"/>
            <a:ext cx="3948145" cy="773483"/>
          </a:xfrm>
          <a:prstGeom prst="rect">
            <a:avLst/>
          </a:prstGeom>
        </p:spPr>
        <p:txBody>
          <a:bodyPr vert="horz" lIns="91440" tIns="45720" rIns="91440" bIns="45720" rtlCol="0" anchor="ctr">
            <a:normAutofit/>
          </a:bodyPr>
          <a:lstStyle/>
          <a:p>
            <a:pPr>
              <a:lnSpc>
                <a:spcPct val="90000"/>
              </a:lnSpc>
              <a:spcBef>
                <a:spcPts val="1000"/>
              </a:spcBef>
            </a:pPr>
            <a:r>
              <a:rPr lang="en-US" sz="1700" kern="1200">
                <a:latin typeface="+mn-lt"/>
                <a:ea typeface="+mn-ea"/>
                <a:cs typeface="+mn-cs"/>
              </a:rPr>
              <a:t>Model </a:t>
            </a:r>
            <a:r>
              <a:rPr lang="en-US" sz="1700"/>
              <a:t>Performance Summary - F1 Score Comparison basis Market Type</a:t>
            </a:r>
            <a:endParaRPr lang="en-US" sz="1700" kern="1200">
              <a:latin typeface="+mn-lt"/>
            </a:endParaRPr>
          </a:p>
        </p:txBody>
      </p:sp>
      <p:pic>
        <p:nvPicPr>
          <p:cNvPr id="4" name="Picture 3">
            <a:extLst>
              <a:ext uri="{FF2B5EF4-FFF2-40B4-BE49-F238E27FC236}">
                <a16:creationId xmlns:a16="http://schemas.microsoft.com/office/drawing/2014/main" id="{7D98DA15-6F3F-1EFD-6569-C44878161131}"/>
              </a:ext>
            </a:extLst>
          </p:cNvPr>
          <p:cNvPicPr>
            <a:picLocks noChangeAspect="1"/>
          </p:cNvPicPr>
          <p:nvPr/>
        </p:nvPicPr>
        <p:blipFill>
          <a:blip r:embed="rId3"/>
          <a:stretch>
            <a:fillRect/>
          </a:stretch>
        </p:blipFill>
        <p:spPr>
          <a:xfrm>
            <a:off x="853723" y="1714501"/>
            <a:ext cx="10914943" cy="4310944"/>
          </a:xfrm>
          <a:prstGeom prst="rect">
            <a:avLst/>
          </a:prstGeom>
        </p:spPr>
      </p:pic>
    </p:spTree>
    <p:extLst>
      <p:ext uri="{BB962C8B-B14F-4D97-AF65-F5344CB8AC3E}">
        <p14:creationId xmlns:p14="http://schemas.microsoft.com/office/powerpoint/2010/main" val="3554921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4E8F-3E8F-E454-E8FC-F9A7D37082EB}"/>
              </a:ext>
            </a:extLst>
          </p:cNvPr>
          <p:cNvSpPr>
            <a:spLocks noGrp="1"/>
          </p:cNvSpPr>
          <p:nvPr>
            <p:ph type="title"/>
          </p:nvPr>
        </p:nvSpPr>
        <p:spPr/>
        <p:txBody>
          <a:bodyPr/>
          <a:lstStyle/>
          <a:p>
            <a:r>
              <a:rPr lang="en-US"/>
              <a:t>Problems Encountered</a:t>
            </a:r>
          </a:p>
        </p:txBody>
      </p:sp>
      <p:sp>
        <p:nvSpPr>
          <p:cNvPr id="3" name="Content Placeholder 2">
            <a:extLst>
              <a:ext uri="{FF2B5EF4-FFF2-40B4-BE49-F238E27FC236}">
                <a16:creationId xmlns:a16="http://schemas.microsoft.com/office/drawing/2014/main" id="{B2A4F845-135F-9CE4-2C23-D5BDA7E31C71}"/>
              </a:ext>
            </a:extLst>
          </p:cNvPr>
          <p:cNvSpPr>
            <a:spLocks noGrp="1"/>
          </p:cNvSpPr>
          <p:nvPr>
            <p:ph idx="1"/>
          </p:nvPr>
        </p:nvSpPr>
        <p:spPr/>
        <p:txBody>
          <a:bodyPr vert="horz" lIns="91440" tIns="45720" rIns="91440" bIns="45720" rtlCol="0" anchor="t">
            <a:normAutofit/>
          </a:bodyPr>
          <a:lstStyle/>
          <a:p>
            <a:r>
              <a:rPr lang="en-US"/>
              <a:t>Getting crime data for every state was time consuming as the data found was mainly available city-wise and aggregated across the number of years</a:t>
            </a:r>
          </a:p>
          <a:p>
            <a:r>
              <a:rPr lang="en-US"/>
              <a:t>Adding mortgage rates:  Used term frequency rates which correlated with the date-wise mortgage rates.</a:t>
            </a:r>
          </a:p>
          <a:p>
            <a:r>
              <a:rPr lang="en-US"/>
              <a:t>Building permits: Different file types and datatypes for the recent years and historical data.</a:t>
            </a:r>
          </a:p>
          <a:p>
            <a:r>
              <a:rPr lang="en-US"/>
              <a:t>More scope to add variability in the data for modelling.</a:t>
            </a:r>
          </a:p>
        </p:txBody>
      </p:sp>
    </p:spTree>
    <p:extLst>
      <p:ext uri="{BB962C8B-B14F-4D97-AF65-F5344CB8AC3E}">
        <p14:creationId xmlns:p14="http://schemas.microsoft.com/office/powerpoint/2010/main" val="4250303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F021-9960-7BD6-782D-D3DB5B2A2F1A}"/>
              </a:ext>
            </a:extLst>
          </p:cNvPr>
          <p:cNvSpPr>
            <a:spLocks noGrp="1"/>
          </p:cNvSpPr>
          <p:nvPr>
            <p:ph type="title"/>
          </p:nvPr>
        </p:nvSpPr>
        <p:spPr/>
        <p:txBody>
          <a:bodyPr/>
          <a:lstStyle/>
          <a:p>
            <a:r>
              <a:rPr lang="en-US"/>
              <a:t>Project Summary</a:t>
            </a:r>
          </a:p>
        </p:txBody>
      </p:sp>
      <p:sp>
        <p:nvSpPr>
          <p:cNvPr id="3" name="Content Placeholder 2">
            <a:extLst>
              <a:ext uri="{FF2B5EF4-FFF2-40B4-BE49-F238E27FC236}">
                <a16:creationId xmlns:a16="http://schemas.microsoft.com/office/drawing/2014/main" id="{A47CCD95-5218-D423-3140-905A6080522A}"/>
              </a:ext>
            </a:extLst>
          </p:cNvPr>
          <p:cNvSpPr>
            <a:spLocks noGrp="1"/>
          </p:cNvSpPr>
          <p:nvPr>
            <p:ph idx="1"/>
          </p:nvPr>
        </p:nvSpPr>
        <p:spPr/>
        <p:txBody>
          <a:bodyPr vert="horz" lIns="91440" tIns="45720" rIns="91440" bIns="45720" rtlCol="0" anchor="t">
            <a:normAutofit lnSpcReduction="10000"/>
          </a:bodyPr>
          <a:lstStyle/>
          <a:p>
            <a:r>
              <a:rPr lang="en-US"/>
              <a:t>Current results include all states in the USA present in the dataset. The time frame considered was between 2018 to 2024...</a:t>
            </a:r>
          </a:p>
          <a:p>
            <a:r>
              <a:rPr lang="en-US"/>
              <a:t>Currently we have 3 models. Logistic Regression seems to be the most optimal problem for our project goals. </a:t>
            </a:r>
          </a:p>
          <a:p>
            <a:r>
              <a:rPr lang="en-US"/>
              <a:t>Top 3 important features from RF Feature importance</a:t>
            </a:r>
          </a:p>
          <a:p>
            <a:pPr lvl="1">
              <a:buFont typeface="Courier New" panose="020B0604020202020204" pitchFamily="34" charset="0"/>
              <a:buChar char="o"/>
            </a:pPr>
            <a:r>
              <a:rPr lang="en-US" sz="1600">
                <a:ea typeface="+mn-lt"/>
                <a:cs typeface="+mn-lt"/>
              </a:rPr>
              <a:t>Median Days To Pending </a:t>
            </a:r>
          </a:p>
          <a:p>
            <a:pPr lvl="1">
              <a:buFont typeface="Courier New" panose="020B0604020202020204" pitchFamily="34" charset="0"/>
              <a:buChar char="o"/>
            </a:pPr>
            <a:r>
              <a:rPr lang="en-US" sz="1600">
                <a:ea typeface="+mn-lt"/>
                <a:cs typeface="+mn-lt"/>
              </a:rPr>
              <a:t>LT Real Average (10&gt; Yrs) </a:t>
            </a:r>
          </a:p>
          <a:p>
            <a:pPr lvl="1">
              <a:buFont typeface="Courier New" panose="020B0604020202020204" pitchFamily="34" charset="0"/>
              <a:buChar char="o"/>
            </a:pPr>
            <a:r>
              <a:rPr lang="en-US" sz="1600" err="1">
                <a:ea typeface="+mn-lt"/>
                <a:cs typeface="+mn-lt"/>
              </a:rPr>
              <a:t>Season_fall</a:t>
            </a:r>
            <a:endParaRPr lang="en-US" sz="1600" err="1"/>
          </a:p>
          <a:p>
            <a:r>
              <a:rPr lang="en-US"/>
              <a:t>Future scope:</a:t>
            </a:r>
          </a:p>
          <a:p>
            <a:pPr lvl="1">
              <a:buFont typeface="Courier New" panose="020B0604020202020204" pitchFamily="34" charset="0"/>
              <a:buChar char="o"/>
            </a:pPr>
            <a:r>
              <a:rPr lang="en-US"/>
              <a:t>Applying approx-smote to resolve class-imbalance</a:t>
            </a:r>
          </a:p>
          <a:p>
            <a:pPr lvl="1">
              <a:buFont typeface="Courier New" panose="020B0604020202020204" pitchFamily="34" charset="0"/>
              <a:buChar char="o"/>
            </a:pPr>
            <a:r>
              <a:rPr lang="en-US"/>
              <a:t>Developing inference on predictors against target variable</a:t>
            </a:r>
          </a:p>
          <a:p>
            <a:endParaRPr lang="en-US"/>
          </a:p>
          <a:p>
            <a:endParaRPr lang="en-US"/>
          </a:p>
          <a:p>
            <a:endParaRPr lang="en-US"/>
          </a:p>
        </p:txBody>
      </p:sp>
    </p:spTree>
    <p:extLst>
      <p:ext uri="{BB962C8B-B14F-4D97-AF65-F5344CB8AC3E}">
        <p14:creationId xmlns:p14="http://schemas.microsoft.com/office/powerpoint/2010/main" val="1884443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EDEDA-F7C4-48AC-09CA-348BC1721F6A}"/>
              </a:ext>
            </a:extLst>
          </p:cNvPr>
          <p:cNvSpPr>
            <a:spLocks noGrp="1"/>
          </p:cNvSpPr>
          <p:nvPr>
            <p:ph type="title"/>
          </p:nvPr>
        </p:nvSpPr>
        <p:spPr>
          <a:xfrm>
            <a:off x="6657715" y="467271"/>
            <a:ext cx="4195674" cy="2052522"/>
          </a:xfrm>
        </p:spPr>
        <p:txBody>
          <a:bodyPr anchor="b">
            <a:normAutofit/>
          </a:bodyPr>
          <a:lstStyle/>
          <a:p>
            <a:r>
              <a:rPr lang="en-US" sz="5600"/>
              <a:t>Thank you</a:t>
            </a:r>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gh angle view of buildings in a city">
            <a:extLst>
              <a:ext uri="{FF2B5EF4-FFF2-40B4-BE49-F238E27FC236}">
                <a16:creationId xmlns:a16="http://schemas.microsoft.com/office/drawing/2014/main" id="{338A7D77-BE29-60D4-405F-F7484C27D7AF}"/>
              </a:ext>
            </a:extLst>
          </p:cNvPr>
          <p:cNvPicPr>
            <a:picLocks noChangeAspect="1"/>
          </p:cNvPicPr>
          <p:nvPr/>
        </p:nvPicPr>
        <p:blipFill>
          <a:blip r:embed="rId2"/>
          <a:srcRect l="23680" r="9569"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5"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D95BFEA-A759-1BE2-6188-0111E3E81E31}"/>
              </a:ext>
            </a:extLst>
          </p:cNvPr>
          <p:cNvSpPr>
            <a:spLocks noGrp="1"/>
          </p:cNvSpPr>
          <p:nvPr>
            <p:ph idx="1"/>
          </p:nvPr>
        </p:nvSpPr>
        <p:spPr>
          <a:xfrm>
            <a:off x="6657715" y="2990818"/>
            <a:ext cx="4195673" cy="2913872"/>
          </a:xfrm>
        </p:spPr>
        <p:txBody>
          <a:bodyPr vert="horz" lIns="91440" tIns="45720" rIns="91440" bIns="45720" rtlCol="0" anchor="t">
            <a:normAutofit/>
          </a:bodyPr>
          <a:lstStyle/>
          <a:p>
            <a:endParaRPr lang="en-US" sz="2000">
              <a:solidFill>
                <a:schemeClr val="tx1">
                  <a:alpha val="80000"/>
                </a:schemeClr>
              </a:solidFill>
            </a:endParaRPr>
          </a:p>
          <a:p>
            <a:endParaRPr lang="en-US" sz="2000">
              <a:solidFill>
                <a:schemeClr val="tx1">
                  <a:alpha val="80000"/>
                </a:schemeClr>
              </a:solidFill>
            </a:endParaRPr>
          </a:p>
        </p:txBody>
      </p:sp>
      <p:sp>
        <p:nvSpPr>
          <p:cNvPr id="17"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736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9A28A-31C3-D728-02B1-EEEFFF5780BF}"/>
              </a:ext>
            </a:extLst>
          </p:cNvPr>
          <p:cNvSpPr>
            <a:spLocks noGrp="1"/>
          </p:cNvSpPr>
          <p:nvPr>
            <p:ph type="title"/>
          </p:nvPr>
        </p:nvSpPr>
        <p:spPr/>
        <p:txBody>
          <a:bodyPr/>
          <a:lstStyle/>
          <a:p>
            <a:r>
              <a:rPr lang="en-US"/>
              <a:t>Methods used to address issues</a:t>
            </a:r>
          </a:p>
        </p:txBody>
      </p:sp>
      <p:sp>
        <p:nvSpPr>
          <p:cNvPr id="3" name="Content Placeholder 2">
            <a:extLst>
              <a:ext uri="{FF2B5EF4-FFF2-40B4-BE49-F238E27FC236}">
                <a16:creationId xmlns:a16="http://schemas.microsoft.com/office/drawing/2014/main" id="{09BA40BB-6756-F268-C2D5-C1C4F79E521A}"/>
              </a:ext>
            </a:extLst>
          </p:cNvPr>
          <p:cNvSpPr>
            <a:spLocks noGrp="1"/>
          </p:cNvSpPr>
          <p:nvPr>
            <p:ph idx="1"/>
          </p:nvPr>
        </p:nvSpPr>
        <p:spPr/>
        <p:txBody>
          <a:bodyPr vert="horz" lIns="91440" tIns="45720" rIns="91440" bIns="45720" rtlCol="0" anchor="t">
            <a:normAutofit/>
          </a:bodyPr>
          <a:lstStyle/>
          <a:p>
            <a:r>
              <a:rPr lang="en-US" sz="2600"/>
              <a:t>Data Transformation Methods used:</a:t>
            </a:r>
          </a:p>
          <a:p>
            <a:pPr lvl="1">
              <a:buFont typeface="Courier New,monospace" panose="020B0604020202020204" pitchFamily="34" charset="0"/>
              <a:buChar char="o"/>
            </a:pPr>
            <a:r>
              <a:rPr lang="en-US" sz="2200"/>
              <a:t>Spark functions (unpivot, join, union, create map, lit)</a:t>
            </a:r>
          </a:p>
          <a:p>
            <a:pPr lvl="1">
              <a:buFont typeface="Courier New,monospace" panose="020B0604020202020204" pitchFamily="34" charset="0"/>
              <a:buChar char="o"/>
            </a:pPr>
            <a:r>
              <a:rPr lang="en-US" sz="2200"/>
              <a:t>Pandas and </a:t>
            </a:r>
            <a:r>
              <a:rPr lang="en-US" sz="2200" err="1"/>
              <a:t>Numpy</a:t>
            </a:r>
            <a:r>
              <a:rPr lang="en-US" sz="2200"/>
              <a:t> for Data Visualizations</a:t>
            </a:r>
          </a:p>
          <a:p>
            <a:pPr lvl="1">
              <a:buFont typeface="Courier New,monospace" panose="020B0604020202020204" pitchFamily="34" charset="0"/>
              <a:buChar char="o"/>
            </a:pPr>
            <a:r>
              <a:rPr lang="en-US" sz="2200"/>
              <a:t>From </a:t>
            </a:r>
            <a:r>
              <a:rPr lang="en-US" sz="2200" err="1"/>
              <a:t>ml.stats</a:t>
            </a:r>
            <a:r>
              <a:rPr lang="en-US" sz="2200"/>
              <a:t>, Correlation</a:t>
            </a:r>
          </a:p>
          <a:p>
            <a:pPr lvl="1">
              <a:buFont typeface="Courier New,monospace" panose="020B0604020202020204" pitchFamily="34" charset="0"/>
              <a:buChar char="o"/>
            </a:pPr>
            <a:r>
              <a:rPr lang="en-US" sz="2200"/>
              <a:t>String Indexer, One Hot Encoder, Vector Assembler, Standard Scaler</a:t>
            </a:r>
            <a:br>
              <a:rPr lang="en-US" sz="2200"/>
            </a:br>
            <a:endParaRPr lang="en-US" sz="2200"/>
          </a:p>
          <a:p>
            <a:pPr>
              <a:buFont typeface="Courier New,monospace" panose="020B0604020202020204" pitchFamily="34" charset="0"/>
              <a:buChar char="o"/>
            </a:pPr>
            <a:r>
              <a:rPr lang="en-US" sz="3000"/>
              <a:t> Data Modeling Methods used:</a:t>
            </a:r>
          </a:p>
          <a:p>
            <a:pPr lvl="1">
              <a:buFont typeface="Courier New,monospace" panose="020B0604020202020204" pitchFamily="34" charset="0"/>
              <a:buChar char="o"/>
            </a:pPr>
            <a:r>
              <a:rPr lang="en-US" sz="2200" err="1"/>
              <a:t>MulticlassClassificationEvaluator</a:t>
            </a:r>
            <a:r>
              <a:rPr lang="en-US" sz="2200"/>
              <a:t>, ROC-AUC, </a:t>
            </a:r>
            <a:r>
              <a:rPr lang="en-US" sz="2200" err="1"/>
              <a:t>CrossValidator</a:t>
            </a:r>
            <a:endParaRPr lang="en-US" sz="2200"/>
          </a:p>
          <a:p>
            <a:pPr lvl="1">
              <a:buFont typeface="Courier New,monospace" panose="020B0604020202020204" pitchFamily="34" charset="0"/>
              <a:buChar char="o"/>
            </a:pPr>
            <a:r>
              <a:rPr lang="en-US" sz="2200"/>
              <a:t>Logistic Regression, Random Forest Classifier, Naïve Bayes</a:t>
            </a:r>
          </a:p>
          <a:p>
            <a:pPr lvl="1">
              <a:buFont typeface="Courier New,monospace" panose="020B0604020202020204" pitchFamily="34" charset="0"/>
              <a:buChar char="o"/>
            </a:pPr>
            <a:r>
              <a:rPr lang="en-US" sz="2200"/>
              <a:t>Random Forest Feature Importance</a:t>
            </a:r>
          </a:p>
        </p:txBody>
      </p:sp>
    </p:spTree>
    <p:extLst>
      <p:ext uri="{BB962C8B-B14F-4D97-AF65-F5344CB8AC3E}">
        <p14:creationId xmlns:p14="http://schemas.microsoft.com/office/powerpoint/2010/main" val="2827898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2DF25-6B51-8EE1-C39A-70E4687573D6}"/>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Project Overview + Goals</a:t>
            </a:r>
          </a:p>
        </p:txBody>
      </p:sp>
      <p:graphicFrame>
        <p:nvGraphicFramePr>
          <p:cNvPr id="5" name="Content Placeholder 2">
            <a:extLst>
              <a:ext uri="{FF2B5EF4-FFF2-40B4-BE49-F238E27FC236}">
                <a16:creationId xmlns:a16="http://schemas.microsoft.com/office/drawing/2014/main" id="{F4DADFD0-B458-A4F4-8C79-7B14E9427CB2}"/>
              </a:ext>
            </a:extLst>
          </p:cNvPr>
          <p:cNvGraphicFramePr>
            <a:graphicFrameLocks noGrp="1"/>
          </p:cNvGraphicFramePr>
          <p:nvPr>
            <p:ph idx="1"/>
            <p:extLst>
              <p:ext uri="{D42A27DB-BD31-4B8C-83A1-F6EECF244321}">
                <p14:modId xmlns:p14="http://schemas.microsoft.com/office/powerpoint/2010/main" val="3898287461"/>
              </p:ext>
            </p:extLst>
          </p:nvPr>
        </p:nvGraphicFramePr>
        <p:xfrm>
          <a:off x="152443" y="1711095"/>
          <a:ext cx="11992990" cy="5028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4065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84BC-472A-E8AF-6A52-05A00F7D0A1B}"/>
              </a:ext>
            </a:extLst>
          </p:cNvPr>
          <p:cNvSpPr>
            <a:spLocks noGrp="1"/>
          </p:cNvSpPr>
          <p:nvPr>
            <p:ph type="title"/>
          </p:nvPr>
        </p:nvSpPr>
        <p:spPr/>
        <p:txBody>
          <a:bodyPr/>
          <a:lstStyle/>
          <a:p>
            <a:r>
              <a:rPr lang="en-US"/>
              <a:t>Prediction and Inference</a:t>
            </a:r>
          </a:p>
        </p:txBody>
      </p:sp>
      <p:sp>
        <p:nvSpPr>
          <p:cNvPr id="3" name="Content Placeholder 2">
            <a:extLst>
              <a:ext uri="{FF2B5EF4-FFF2-40B4-BE49-F238E27FC236}">
                <a16:creationId xmlns:a16="http://schemas.microsoft.com/office/drawing/2014/main" id="{F8971DDB-F235-CFCC-164D-A39C45C6DD55}"/>
              </a:ext>
            </a:extLst>
          </p:cNvPr>
          <p:cNvSpPr>
            <a:spLocks noGrp="1"/>
          </p:cNvSpPr>
          <p:nvPr>
            <p:ph idx="1"/>
          </p:nvPr>
        </p:nvSpPr>
        <p:spPr/>
        <p:txBody>
          <a:bodyPr vert="horz" lIns="91440" tIns="45720" rIns="91440" bIns="45720" rtlCol="0" anchor="t">
            <a:normAutofit fontScale="92500" lnSpcReduction="10000"/>
          </a:bodyPr>
          <a:lstStyle/>
          <a:p>
            <a:r>
              <a:rPr lang="en-US"/>
              <a:t>The team expects 'Median Days to Pending', 'LT Real Average', 'Median NH Values' and 'Number of failed banks' to be strong predictors for the type of market condition. </a:t>
            </a:r>
          </a:p>
          <a:p>
            <a:pPr lvl="1">
              <a:buFont typeface="Courier New" panose="020B0604020202020204" pitchFamily="34" charset="0"/>
              <a:buChar char="o"/>
            </a:pPr>
            <a:endParaRPr lang="en-US"/>
          </a:p>
          <a:p>
            <a:pPr lvl="1">
              <a:buFont typeface="Courier New" panose="020B0604020202020204" pitchFamily="34" charset="0"/>
              <a:buChar char="o"/>
            </a:pPr>
            <a:r>
              <a:rPr lang="en-US"/>
              <a:t>A lower value for median days to pending should indicate that there is higher demand. (Buyers are more ready to take the first steps towards buying a house)</a:t>
            </a:r>
          </a:p>
          <a:p>
            <a:pPr lvl="1">
              <a:buFont typeface="Courier New" panose="020B0604020202020204" pitchFamily="34" charset="0"/>
              <a:buChar char="o"/>
            </a:pPr>
            <a:r>
              <a:rPr lang="en-US"/>
              <a:t>We expect a negative correlation with Median NH Values and Market Temp Index Values</a:t>
            </a:r>
          </a:p>
          <a:p>
            <a:pPr lvl="1">
              <a:buFont typeface="Courier New" panose="020B0604020202020204" pitchFamily="34" charset="0"/>
              <a:buChar char="o"/>
            </a:pPr>
            <a:r>
              <a:rPr lang="en-US"/>
              <a:t>Since Long-term federal rates are directly related with mortgage rates, lower long-term rates should correlate with lower market temp values, indicating a higher demand for houses than supply. </a:t>
            </a:r>
          </a:p>
          <a:p>
            <a:pPr lvl="1">
              <a:buFont typeface="Courier New" panose="020B0604020202020204" pitchFamily="34" charset="0"/>
              <a:buChar char="o"/>
            </a:pPr>
            <a:r>
              <a:rPr lang="en-US"/>
              <a:t>Number of failed banks in a city should negatively impact the housing market and reduce the number of lending activity in a city.  </a:t>
            </a:r>
          </a:p>
        </p:txBody>
      </p:sp>
    </p:spTree>
    <p:extLst>
      <p:ext uri="{BB962C8B-B14F-4D97-AF65-F5344CB8AC3E}">
        <p14:creationId xmlns:p14="http://schemas.microsoft.com/office/powerpoint/2010/main" val="3210528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A black and white screen with numbers and letters&#10;&#10;Description automatically generated">
            <a:extLst>
              <a:ext uri="{FF2B5EF4-FFF2-40B4-BE49-F238E27FC236}">
                <a16:creationId xmlns:a16="http://schemas.microsoft.com/office/drawing/2014/main" id="{C2259CB8-D049-9D65-421B-680A34D179F2}"/>
              </a:ext>
            </a:extLst>
          </p:cNvPr>
          <p:cNvPicPr>
            <a:picLocks noGrp="1" noChangeAspect="1"/>
          </p:cNvPicPr>
          <p:nvPr>
            <p:ph sz="half" idx="1"/>
          </p:nvPr>
        </p:nvPicPr>
        <p:blipFill>
          <a:blip r:embed="rId2"/>
          <a:stretch>
            <a:fillRect/>
          </a:stretch>
        </p:blipFill>
        <p:spPr>
          <a:xfrm>
            <a:off x="457200" y="1939243"/>
            <a:ext cx="5510048" cy="3053359"/>
          </a:xfrm>
        </p:spPr>
      </p:pic>
      <p:sp>
        <p:nvSpPr>
          <p:cNvPr id="2" name="Title 1">
            <a:extLst>
              <a:ext uri="{FF2B5EF4-FFF2-40B4-BE49-F238E27FC236}">
                <a16:creationId xmlns:a16="http://schemas.microsoft.com/office/drawing/2014/main" id="{FBE29CB7-792F-C367-0B4B-6C2538F6D476}"/>
              </a:ext>
            </a:extLst>
          </p:cNvPr>
          <p:cNvSpPr>
            <a:spLocks noGrp="1"/>
          </p:cNvSpPr>
          <p:nvPr>
            <p:ph type="title"/>
          </p:nvPr>
        </p:nvSpPr>
        <p:spPr>
          <a:xfrm>
            <a:off x="632826" y="425687"/>
            <a:ext cx="9795638" cy="1114380"/>
          </a:xfrm>
        </p:spPr>
        <p:txBody>
          <a:bodyPr vert="horz" lIns="91440" tIns="45720" rIns="91440" bIns="45720" rtlCol="0" anchor="ctr">
            <a:normAutofit/>
          </a:bodyPr>
          <a:lstStyle/>
          <a:p>
            <a:r>
              <a:rPr lang="en-US"/>
              <a:t>Data Exploration - Correlation</a:t>
            </a:r>
          </a:p>
        </p:txBody>
      </p:sp>
      <p:sp>
        <p:nvSpPr>
          <p:cNvPr id="10" name="TextBox 9">
            <a:extLst>
              <a:ext uri="{FF2B5EF4-FFF2-40B4-BE49-F238E27FC236}">
                <a16:creationId xmlns:a16="http://schemas.microsoft.com/office/drawing/2014/main" id="{52760373-3EE0-933E-5822-92E2BCFA6F3D}"/>
              </a:ext>
            </a:extLst>
          </p:cNvPr>
          <p:cNvSpPr txBox="1"/>
          <p:nvPr/>
        </p:nvSpPr>
        <p:spPr>
          <a:xfrm>
            <a:off x="1077310" y="5123793"/>
            <a:ext cx="977462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can see that the correlation values are low among the numerical features with respect to both Market Temp Index Values and Median NH Values. </a:t>
            </a:r>
          </a:p>
          <a:p>
            <a:endParaRPr lang="en-US"/>
          </a:p>
          <a:p>
            <a:r>
              <a:rPr lang="en-US"/>
              <a:t>With Market Temp Index Values representing our target variable, we can see that Median Days to Pending has the greatest correlation with Market Temp index values. </a:t>
            </a:r>
          </a:p>
        </p:txBody>
      </p:sp>
      <p:sp>
        <p:nvSpPr>
          <p:cNvPr id="3" name="Oval 2">
            <a:extLst>
              <a:ext uri="{FF2B5EF4-FFF2-40B4-BE49-F238E27FC236}">
                <a16:creationId xmlns:a16="http://schemas.microsoft.com/office/drawing/2014/main" id="{4F5BADD7-F0E5-4C18-2810-4B99911ADAA6}"/>
              </a:ext>
            </a:extLst>
          </p:cNvPr>
          <p:cNvSpPr/>
          <p:nvPr/>
        </p:nvSpPr>
        <p:spPr>
          <a:xfrm>
            <a:off x="335018" y="3429001"/>
            <a:ext cx="5425964" cy="38099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lack and white screen with white text&#10;&#10;Description automatically generated">
            <a:extLst>
              <a:ext uri="{FF2B5EF4-FFF2-40B4-BE49-F238E27FC236}">
                <a16:creationId xmlns:a16="http://schemas.microsoft.com/office/drawing/2014/main" id="{65C2E40E-D912-90C1-DAB9-8823F7B97C10}"/>
              </a:ext>
            </a:extLst>
          </p:cNvPr>
          <p:cNvPicPr>
            <a:picLocks noGrp="1" noChangeAspect="1"/>
          </p:cNvPicPr>
          <p:nvPr>
            <p:ph sz="half" idx="2"/>
          </p:nvPr>
        </p:nvPicPr>
        <p:blipFill>
          <a:blip r:embed="rId3"/>
          <a:stretch>
            <a:fillRect/>
          </a:stretch>
        </p:blipFill>
        <p:spPr>
          <a:xfrm>
            <a:off x="6198476" y="1939243"/>
            <a:ext cx="5510048" cy="3033652"/>
          </a:xfrm>
        </p:spPr>
      </p:pic>
    </p:spTree>
    <p:extLst>
      <p:ext uri="{BB962C8B-B14F-4D97-AF65-F5344CB8AC3E}">
        <p14:creationId xmlns:p14="http://schemas.microsoft.com/office/powerpoint/2010/main" val="1241753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9CB7-792F-C367-0B4B-6C2538F6D476}"/>
              </a:ext>
            </a:extLst>
          </p:cNvPr>
          <p:cNvSpPr>
            <a:spLocks noGrp="1"/>
          </p:cNvSpPr>
          <p:nvPr>
            <p:ph type="title"/>
          </p:nvPr>
        </p:nvSpPr>
        <p:spPr>
          <a:xfrm>
            <a:off x="567813" y="205351"/>
            <a:ext cx="10515600" cy="1325563"/>
          </a:xfrm>
        </p:spPr>
        <p:txBody>
          <a:bodyPr/>
          <a:lstStyle/>
          <a:p>
            <a:r>
              <a:rPr lang="en-US"/>
              <a:t>Data Exploration 1.1</a:t>
            </a:r>
          </a:p>
        </p:txBody>
      </p:sp>
      <p:pic>
        <p:nvPicPr>
          <p:cNvPr id="4" name="Content Placeholder 3">
            <a:extLst>
              <a:ext uri="{FF2B5EF4-FFF2-40B4-BE49-F238E27FC236}">
                <a16:creationId xmlns:a16="http://schemas.microsoft.com/office/drawing/2014/main" id="{463AE559-CC8C-1636-4E34-E55849D539FE}"/>
              </a:ext>
            </a:extLst>
          </p:cNvPr>
          <p:cNvPicPr>
            <a:picLocks noGrp="1" noChangeAspect="1"/>
          </p:cNvPicPr>
          <p:nvPr>
            <p:ph idx="1"/>
          </p:nvPr>
        </p:nvPicPr>
        <p:blipFill>
          <a:blip r:embed="rId2"/>
          <a:stretch>
            <a:fillRect/>
          </a:stretch>
        </p:blipFill>
        <p:spPr>
          <a:xfrm>
            <a:off x="569442" y="1880475"/>
            <a:ext cx="5530813" cy="3695522"/>
          </a:xfrm>
        </p:spPr>
      </p:pic>
      <p:sp>
        <p:nvSpPr>
          <p:cNvPr id="5" name="TextBox 4">
            <a:extLst>
              <a:ext uri="{FF2B5EF4-FFF2-40B4-BE49-F238E27FC236}">
                <a16:creationId xmlns:a16="http://schemas.microsoft.com/office/drawing/2014/main" id="{11585711-8BD4-C355-A013-90FDBA8D955D}"/>
              </a:ext>
            </a:extLst>
          </p:cNvPr>
          <p:cNvSpPr txBox="1"/>
          <p:nvPr/>
        </p:nvSpPr>
        <p:spPr>
          <a:xfrm>
            <a:off x="571922" y="5687563"/>
            <a:ext cx="553665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1F1F1F"/>
                </a:solidFill>
                <a:ea typeface="+mn-lt"/>
                <a:cs typeface="+mn-lt"/>
              </a:rPr>
              <a:t>The graph shows median days to close over time. It illustrates the fluctuations over time. There is a rapid increase and decrease with some sharp dips.</a:t>
            </a:r>
            <a:endParaRPr lang="en-US"/>
          </a:p>
        </p:txBody>
      </p:sp>
      <p:sp>
        <p:nvSpPr>
          <p:cNvPr id="3" name="TextBox 2">
            <a:extLst>
              <a:ext uri="{FF2B5EF4-FFF2-40B4-BE49-F238E27FC236}">
                <a16:creationId xmlns:a16="http://schemas.microsoft.com/office/drawing/2014/main" id="{A0349893-C832-21D9-BCAA-C3F5E88F84F7}"/>
              </a:ext>
            </a:extLst>
          </p:cNvPr>
          <p:cNvSpPr txBox="1"/>
          <p:nvPr/>
        </p:nvSpPr>
        <p:spPr>
          <a:xfrm>
            <a:off x="838590" y="1506673"/>
            <a:ext cx="4939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Plot for Median Days to Close over Time</a:t>
            </a:r>
          </a:p>
        </p:txBody>
      </p:sp>
      <p:sp>
        <p:nvSpPr>
          <p:cNvPr id="7" name="TextBox 6">
            <a:extLst>
              <a:ext uri="{FF2B5EF4-FFF2-40B4-BE49-F238E27FC236}">
                <a16:creationId xmlns:a16="http://schemas.microsoft.com/office/drawing/2014/main" id="{8ED8557E-96E2-8550-5DEC-26468D9160B4}"/>
              </a:ext>
            </a:extLst>
          </p:cNvPr>
          <p:cNvSpPr txBox="1"/>
          <p:nvPr/>
        </p:nvSpPr>
        <p:spPr>
          <a:xfrm>
            <a:off x="6372087" y="5687563"/>
            <a:ext cx="5742847"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1F1F1F"/>
                </a:solidFill>
                <a:ea typeface="+mn-lt"/>
                <a:cs typeface="+mn-lt"/>
              </a:rPr>
              <a:t>The graph </a:t>
            </a:r>
            <a:r>
              <a:rPr lang="en-US" sz="1100" dirty="0">
                <a:solidFill>
                  <a:srgbClr val="000000"/>
                </a:solidFill>
                <a:ea typeface="+mn-lt"/>
                <a:cs typeface="+mn-lt"/>
              </a:rPr>
              <a:t>shows median days to pending by state. It varies across states and NY, LA have the highest days to pending. It takes longer time where the population is high compared to smaller states with low population.</a:t>
            </a:r>
          </a:p>
          <a:p>
            <a:endParaRPr lang="en-US" sz="1200">
              <a:solidFill>
                <a:srgbClr val="1F1F1F"/>
              </a:solidFill>
            </a:endParaRPr>
          </a:p>
        </p:txBody>
      </p:sp>
      <p:pic>
        <p:nvPicPr>
          <p:cNvPr id="9" name="Content Placeholder 6" descr="A graph showing the number of days by state&#10;&#10;Description automatically generated">
            <a:extLst>
              <a:ext uri="{FF2B5EF4-FFF2-40B4-BE49-F238E27FC236}">
                <a16:creationId xmlns:a16="http://schemas.microsoft.com/office/drawing/2014/main" id="{7CE6CB18-D5E9-D1F1-F26B-78E12E2FFFDC}"/>
              </a:ext>
            </a:extLst>
          </p:cNvPr>
          <p:cNvPicPr>
            <a:picLocks noChangeAspect="1"/>
          </p:cNvPicPr>
          <p:nvPr/>
        </p:nvPicPr>
        <p:blipFill>
          <a:blip r:embed="rId3"/>
          <a:stretch>
            <a:fillRect/>
          </a:stretch>
        </p:blipFill>
        <p:spPr>
          <a:xfrm>
            <a:off x="6222904" y="1875538"/>
            <a:ext cx="5739929" cy="3697675"/>
          </a:xfrm>
          <a:prstGeom prst="rect">
            <a:avLst/>
          </a:prstGeom>
        </p:spPr>
      </p:pic>
      <p:sp>
        <p:nvSpPr>
          <p:cNvPr id="11" name="TextBox 10">
            <a:extLst>
              <a:ext uri="{FF2B5EF4-FFF2-40B4-BE49-F238E27FC236}">
                <a16:creationId xmlns:a16="http://schemas.microsoft.com/office/drawing/2014/main" id="{446F7C74-A81A-8CD0-E39D-E1DA1E2C5D29}"/>
              </a:ext>
            </a:extLst>
          </p:cNvPr>
          <p:cNvSpPr txBox="1"/>
          <p:nvPr/>
        </p:nvSpPr>
        <p:spPr>
          <a:xfrm>
            <a:off x="6369813" y="1533567"/>
            <a:ext cx="46975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Plot for Median Days to Pending by State</a:t>
            </a:r>
          </a:p>
        </p:txBody>
      </p:sp>
    </p:spTree>
    <p:extLst>
      <p:ext uri="{BB962C8B-B14F-4D97-AF65-F5344CB8AC3E}">
        <p14:creationId xmlns:p14="http://schemas.microsoft.com/office/powerpoint/2010/main" val="520466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9CB7-792F-C367-0B4B-6C2538F6D476}"/>
              </a:ext>
            </a:extLst>
          </p:cNvPr>
          <p:cNvSpPr>
            <a:spLocks noGrp="1"/>
          </p:cNvSpPr>
          <p:nvPr>
            <p:ph type="title"/>
          </p:nvPr>
        </p:nvSpPr>
        <p:spPr>
          <a:xfrm>
            <a:off x="432619" y="131609"/>
            <a:ext cx="10515600" cy="1325563"/>
          </a:xfrm>
        </p:spPr>
        <p:txBody>
          <a:bodyPr/>
          <a:lstStyle/>
          <a:p>
            <a:r>
              <a:rPr lang="en-US"/>
              <a:t>Data Exploration  1.2</a:t>
            </a:r>
          </a:p>
        </p:txBody>
      </p:sp>
      <p:sp>
        <p:nvSpPr>
          <p:cNvPr id="5" name="TextBox 4">
            <a:extLst>
              <a:ext uri="{FF2B5EF4-FFF2-40B4-BE49-F238E27FC236}">
                <a16:creationId xmlns:a16="http://schemas.microsoft.com/office/drawing/2014/main" id="{11585711-8BD4-C355-A013-90FDBA8D955D}"/>
              </a:ext>
            </a:extLst>
          </p:cNvPr>
          <p:cNvSpPr txBox="1"/>
          <p:nvPr/>
        </p:nvSpPr>
        <p:spPr>
          <a:xfrm>
            <a:off x="433047" y="5645986"/>
            <a:ext cx="60318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1F1F1F"/>
                </a:solidFill>
                <a:ea typeface="+mn-lt"/>
                <a:cs typeface="+mn-lt"/>
              </a:rPr>
              <a:t>The graph </a:t>
            </a:r>
            <a:r>
              <a:rPr lang="en-US" sz="1100">
                <a:solidFill>
                  <a:srgbClr val="000000"/>
                </a:solidFill>
                <a:ea typeface="+mn-lt"/>
                <a:cs typeface="+mn-lt"/>
              </a:rPr>
              <a:t>shows </a:t>
            </a:r>
            <a:r>
              <a:rPr lang="en-US" sz="1200">
                <a:solidFill>
                  <a:srgbClr val="1F1F1F"/>
                </a:solidFill>
                <a:ea typeface="+mn-lt"/>
                <a:cs typeface="+mn-lt"/>
              </a:rPr>
              <a:t>median sale price by region. NY, CA have higher selling prices compared to developing markets.</a:t>
            </a:r>
          </a:p>
          <a:p>
            <a:endParaRPr lang="en-US" sz="1200">
              <a:solidFill>
                <a:srgbClr val="1F1F1F"/>
              </a:solidFill>
            </a:endParaRPr>
          </a:p>
        </p:txBody>
      </p:sp>
      <p:pic>
        <p:nvPicPr>
          <p:cNvPr id="6" name="Content Placeholder 5" descr="A graph of blue columns with black text&#10;&#10;Description automatically generated">
            <a:extLst>
              <a:ext uri="{FF2B5EF4-FFF2-40B4-BE49-F238E27FC236}">
                <a16:creationId xmlns:a16="http://schemas.microsoft.com/office/drawing/2014/main" id="{D7E64C25-80BF-0A21-191E-7673843A140A}"/>
              </a:ext>
            </a:extLst>
          </p:cNvPr>
          <p:cNvPicPr>
            <a:picLocks noGrp="1" noChangeAspect="1"/>
          </p:cNvPicPr>
          <p:nvPr>
            <p:ph idx="1"/>
          </p:nvPr>
        </p:nvPicPr>
        <p:blipFill>
          <a:blip r:embed="rId2"/>
          <a:stretch>
            <a:fillRect/>
          </a:stretch>
        </p:blipFill>
        <p:spPr>
          <a:xfrm>
            <a:off x="411556" y="1816661"/>
            <a:ext cx="6054691" cy="3736669"/>
          </a:xfrm>
        </p:spPr>
      </p:pic>
      <p:sp>
        <p:nvSpPr>
          <p:cNvPr id="4" name="TextBox 3">
            <a:extLst>
              <a:ext uri="{FF2B5EF4-FFF2-40B4-BE49-F238E27FC236}">
                <a16:creationId xmlns:a16="http://schemas.microsoft.com/office/drawing/2014/main" id="{AD7AEA60-01D4-3529-445D-2293F173B4FA}"/>
              </a:ext>
            </a:extLst>
          </p:cNvPr>
          <p:cNvSpPr txBox="1"/>
          <p:nvPr/>
        </p:nvSpPr>
        <p:spPr>
          <a:xfrm>
            <a:off x="946166" y="1452885"/>
            <a:ext cx="4939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Plot for Median Sale Price by Region</a:t>
            </a:r>
          </a:p>
        </p:txBody>
      </p:sp>
      <p:pic>
        <p:nvPicPr>
          <p:cNvPr id="7" name="Content Placeholder 3" descr="A graph showing the effect of season on housing market&#10;&#10;Description automatically generated">
            <a:extLst>
              <a:ext uri="{FF2B5EF4-FFF2-40B4-BE49-F238E27FC236}">
                <a16:creationId xmlns:a16="http://schemas.microsoft.com/office/drawing/2014/main" id="{743FF307-90E9-794C-84DF-060841BA1113}"/>
              </a:ext>
            </a:extLst>
          </p:cNvPr>
          <p:cNvPicPr>
            <a:picLocks noChangeAspect="1"/>
          </p:cNvPicPr>
          <p:nvPr/>
        </p:nvPicPr>
        <p:blipFill>
          <a:blip r:embed="rId3"/>
          <a:stretch>
            <a:fillRect/>
          </a:stretch>
        </p:blipFill>
        <p:spPr>
          <a:xfrm>
            <a:off x="6591568" y="1818991"/>
            <a:ext cx="5449346" cy="3828563"/>
          </a:xfrm>
          <a:prstGeom prst="rect">
            <a:avLst/>
          </a:prstGeom>
        </p:spPr>
      </p:pic>
      <p:sp>
        <p:nvSpPr>
          <p:cNvPr id="8" name="TextBox 7">
            <a:extLst>
              <a:ext uri="{FF2B5EF4-FFF2-40B4-BE49-F238E27FC236}">
                <a16:creationId xmlns:a16="http://schemas.microsoft.com/office/drawing/2014/main" id="{2B3064AF-43E1-D8A8-AB7B-906416140C46}"/>
              </a:ext>
            </a:extLst>
          </p:cNvPr>
          <p:cNvSpPr txBox="1"/>
          <p:nvPr/>
        </p:nvSpPr>
        <p:spPr>
          <a:xfrm>
            <a:off x="6589986" y="5788572"/>
            <a:ext cx="55809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1F1F1F"/>
                </a:solidFill>
              </a:rPr>
              <a:t>The graph shows housing market index over seasons. It illustrates the fluctuations over seasons.</a:t>
            </a:r>
            <a:endParaRPr lang="en-US"/>
          </a:p>
        </p:txBody>
      </p:sp>
    </p:spTree>
    <p:extLst>
      <p:ext uri="{BB962C8B-B14F-4D97-AF65-F5344CB8AC3E}">
        <p14:creationId xmlns:p14="http://schemas.microsoft.com/office/powerpoint/2010/main" val="277019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CA239-7C45-BBA5-4008-7C5B9869D7FF}"/>
              </a:ext>
            </a:extLst>
          </p:cNvPr>
          <p:cNvSpPr>
            <a:spLocks noGrp="1"/>
          </p:cNvSpPr>
          <p:nvPr>
            <p:ph type="title"/>
          </p:nvPr>
        </p:nvSpPr>
        <p:spPr>
          <a:xfrm>
            <a:off x="758301" y="248038"/>
            <a:ext cx="5297791" cy="1159200"/>
          </a:xfrm>
        </p:spPr>
        <p:txBody>
          <a:bodyPr vert="horz" lIns="91440" tIns="45720" rIns="91440" bIns="45720" rtlCol="0" anchor="ctr">
            <a:normAutofit/>
          </a:bodyPr>
          <a:lstStyle/>
          <a:p>
            <a:pPr algn="l" defTabSz="914400">
              <a:lnSpc>
                <a:spcPct val="90000"/>
              </a:lnSpc>
            </a:pPr>
            <a:r>
              <a:rPr lang="en-US" sz="3500" kern="1200">
                <a:latin typeface="+mj-lt"/>
                <a:ea typeface="+mj-ea"/>
                <a:cs typeface="+mj-cs"/>
              </a:rPr>
              <a:t>Results and Summary</a:t>
            </a:r>
            <a:endParaRPr lang="en-US" sz="3500" kern="1200">
              <a:latin typeface="+mj-lt"/>
            </a:endParaRPr>
          </a:p>
        </p:txBody>
      </p:sp>
      <p:sp>
        <p:nvSpPr>
          <p:cNvPr id="5" name="TextBox 4">
            <a:extLst>
              <a:ext uri="{FF2B5EF4-FFF2-40B4-BE49-F238E27FC236}">
                <a16:creationId xmlns:a16="http://schemas.microsoft.com/office/drawing/2014/main" id="{E71C9665-3C4B-AF80-E316-4F7B1EDF6797}"/>
              </a:ext>
            </a:extLst>
          </p:cNvPr>
          <p:cNvSpPr txBox="1"/>
          <p:nvPr/>
        </p:nvSpPr>
        <p:spPr>
          <a:xfrm>
            <a:off x="7953375" y="390832"/>
            <a:ext cx="3482156" cy="873612"/>
          </a:xfrm>
          <a:prstGeom prst="rect">
            <a:avLst/>
          </a:prstGeom>
        </p:spPr>
        <p:txBody>
          <a:bodyPr vert="horz" lIns="91440" tIns="45720" rIns="91440" bIns="45720" rtlCol="0" anchor="ctr">
            <a:normAutofit/>
          </a:bodyPr>
          <a:lstStyle/>
          <a:p>
            <a:pPr defTabSz="914400">
              <a:lnSpc>
                <a:spcPct val="90000"/>
              </a:lnSpc>
              <a:spcBef>
                <a:spcPts val="1000"/>
              </a:spcBef>
            </a:pPr>
            <a:r>
              <a:rPr lang="en-US" sz="1700" kern="1200">
                <a:latin typeface="+mn-lt"/>
                <a:ea typeface="+mn-ea"/>
                <a:cs typeface="+mn-cs"/>
              </a:rPr>
              <a:t>Model Performance – Confusion Matrices Analysis</a:t>
            </a:r>
            <a:endParaRPr lang="en-US" sz="1700" kern="1200">
              <a:latin typeface="+mn-lt"/>
            </a:endParaRPr>
          </a:p>
        </p:txBody>
      </p:sp>
      <p:pic>
        <p:nvPicPr>
          <p:cNvPr id="1026" name="Picture 2">
            <a:extLst>
              <a:ext uri="{FF2B5EF4-FFF2-40B4-BE49-F238E27FC236}">
                <a16:creationId xmlns:a16="http://schemas.microsoft.com/office/drawing/2014/main" id="{92EB6094-3065-2D4B-10EA-F7555BF49C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74443" y="1597281"/>
            <a:ext cx="8495662" cy="25274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333EEF-261C-0B6A-5BA6-0EB1DEEE0829}"/>
              </a:ext>
            </a:extLst>
          </p:cNvPr>
          <p:cNvSpPr txBox="1"/>
          <p:nvPr/>
        </p:nvSpPr>
        <p:spPr>
          <a:xfrm>
            <a:off x="2048784" y="4611478"/>
            <a:ext cx="2721750" cy="1569660"/>
          </a:xfrm>
          <a:prstGeom prst="rect">
            <a:avLst/>
          </a:prstGeom>
          <a:noFill/>
        </p:spPr>
        <p:txBody>
          <a:bodyPr wrap="square" rtlCol="0">
            <a:spAutoFit/>
          </a:bodyPr>
          <a:lstStyle/>
          <a:p>
            <a:r>
              <a:rPr lang="en-US" sz="1200">
                <a:latin typeface="+mj-lt"/>
              </a:rPr>
              <a:t>Logistic Regression –</a:t>
            </a:r>
          </a:p>
          <a:p>
            <a:pPr marL="285750" indent="-285750">
              <a:buFont typeface="Arial" panose="020B0604020202020204" pitchFamily="34" charset="0"/>
              <a:buChar char="•"/>
            </a:pPr>
            <a:r>
              <a:rPr lang="en-US" sz="1200" b="0" i="0" u="none" strike="noStrike">
                <a:solidFill>
                  <a:srgbClr val="000000"/>
                </a:solidFill>
                <a:effectLst/>
                <a:latin typeface="+mj-lt"/>
              </a:rPr>
              <a:t>Excellent model performance can be observed for the seller market (accuracy score of 94.7%)</a:t>
            </a:r>
          </a:p>
          <a:p>
            <a:pPr marL="285750" indent="-285750">
              <a:buFont typeface="Arial" panose="020B0604020202020204" pitchFamily="34" charset="0"/>
              <a:buChar char="•"/>
            </a:pPr>
            <a:r>
              <a:rPr lang="en-US" sz="1200" b="0" i="0" u="none" strike="noStrike">
                <a:solidFill>
                  <a:srgbClr val="000000"/>
                </a:solidFill>
                <a:effectLst/>
                <a:latin typeface="+mj-lt"/>
              </a:rPr>
              <a:t>Notable confusion between neutral-buyer classes (76 misclassifications)</a:t>
            </a:r>
          </a:p>
          <a:p>
            <a:pPr marL="285750" indent="-285750">
              <a:buFont typeface="Arial" panose="020B0604020202020204" pitchFamily="34" charset="0"/>
              <a:buChar char="•"/>
            </a:pPr>
            <a:r>
              <a:rPr lang="en-US" sz="1200">
                <a:solidFill>
                  <a:srgbClr val="000000"/>
                </a:solidFill>
                <a:latin typeface="+mj-lt"/>
              </a:rPr>
              <a:t>Overall, this model has the best balance across all classes</a:t>
            </a:r>
            <a:endParaRPr lang="en-US" sz="1200">
              <a:latin typeface="+mj-lt"/>
            </a:endParaRPr>
          </a:p>
        </p:txBody>
      </p:sp>
      <p:sp>
        <p:nvSpPr>
          <p:cNvPr id="9" name="TextBox 8">
            <a:extLst>
              <a:ext uri="{FF2B5EF4-FFF2-40B4-BE49-F238E27FC236}">
                <a16:creationId xmlns:a16="http://schemas.microsoft.com/office/drawing/2014/main" id="{CF4469E8-DE93-4B8E-7048-3FBEA437BB4C}"/>
              </a:ext>
            </a:extLst>
          </p:cNvPr>
          <p:cNvSpPr txBox="1"/>
          <p:nvPr/>
        </p:nvSpPr>
        <p:spPr>
          <a:xfrm>
            <a:off x="4898892" y="4611478"/>
            <a:ext cx="2892093" cy="1938992"/>
          </a:xfrm>
          <a:prstGeom prst="rect">
            <a:avLst/>
          </a:prstGeom>
          <a:noFill/>
        </p:spPr>
        <p:txBody>
          <a:bodyPr wrap="square" rtlCol="0">
            <a:spAutoFit/>
          </a:bodyPr>
          <a:lstStyle/>
          <a:p>
            <a:r>
              <a:rPr lang="en-US" sz="1200">
                <a:latin typeface="+mj-lt"/>
              </a:rPr>
              <a:t>Random Forest –</a:t>
            </a:r>
          </a:p>
          <a:p>
            <a:pPr marL="285750" indent="-285750">
              <a:buFont typeface="Arial" panose="020B0604020202020204" pitchFamily="34" charset="0"/>
              <a:buChar char="•"/>
            </a:pPr>
            <a:r>
              <a:rPr lang="en-US" sz="1200" b="0" i="0" u="none" strike="noStrike">
                <a:solidFill>
                  <a:srgbClr val="000000"/>
                </a:solidFill>
                <a:effectLst/>
                <a:latin typeface="+mj-lt"/>
              </a:rPr>
              <a:t>Highly eviden</a:t>
            </a:r>
            <a:r>
              <a:rPr lang="en-US" sz="1200">
                <a:solidFill>
                  <a:srgbClr val="000000"/>
                </a:solidFill>
                <a:latin typeface="+mj-lt"/>
              </a:rPr>
              <a:t>t that the model is overfitted due to the near-perfect seller market prediction (accuracy of 99.9%)</a:t>
            </a:r>
          </a:p>
          <a:p>
            <a:pPr marL="285750" indent="-285750">
              <a:buFont typeface="Arial" panose="020B0604020202020204" pitchFamily="34" charset="0"/>
              <a:buChar char="•"/>
            </a:pPr>
            <a:r>
              <a:rPr lang="en-US" sz="1200">
                <a:solidFill>
                  <a:srgbClr val="000000"/>
                </a:solidFill>
                <a:latin typeface="+mj-lt"/>
              </a:rPr>
              <a:t>Significant misclassification of neutral/buyer as sellers can be observed hence leading to a poor performance in distinguishing neutral/buyer market</a:t>
            </a:r>
          </a:p>
        </p:txBody>
      </p:sp>
      <p:sp>
        <p:nvSpPr>
          <p:cNvPr id="10" name="TextBox 9">
            <a:extLst>
              <a:ext uri="{FF2B5EF4-FFF2-40B4-BE49-F238E27FC236}">
                <a16:creationId xmlns:a16="http://schemas.microsoft.com/office/drawing/2014/main" id="{52892D20-3E54-997E-9B87-7B774EA6CDFE}"/>
              </a:ext>
            </a:extLst>
          </p:cNvPr>
          <p:cNvSpPr txBox="1"/>
          <p:nvPr/>
        </p:nvSpPr>
        <p:spPr>
          <a:xfrm>
            <a:off x="7805093" y="4600844"/>
            <a:ext cx="2721750" cy="1754326"/>
          </a:xfrm>
          <a:prstGeom prst="rect">
            <a:avLst/>
          </a:prstGeom>
          <a:noFill/>
        </p:spPr>
        <p:txBody>
          <a:bodyPr wrap="square" lIns="91440" tIns="45720" rIns="91440" bIns="45720" rtlCol="0" anchor="t">
            <a:spAutoFit/>
          </a:bodyPr>
          <a:lstStyle/>
          <a:p>
            <a:r>
              <a:rPr lang="en-US" sz="1200">
                <a:latin typeface="+mj-lt"/>
              </a:rPr>
              <a:t>Naïve Bayes –</a:t>
            </a:r>
          </a:p>
          <a:p>
            <a:pPr marL="285750" indent="-285750">
              <a:buFont typeface="Arial" panose="020B0604020202020204" pitchFamily="34" charset="0"/>
              <a:buChar char="•"/>
            </a:pPr>
            <a:r>
              <a:rPr lang="en-US" sz="1200">
                <a:solidFill>
                  <a:srgbClr val="000000"/>
                </a:solidFill>
                <a:latin typeface="+mj-lt"/>
              </a:rPr>
              <a:t>Strong </a:t>
            </a:r>
            <a:r>
              <a:rPr lang="en-US" sz="1200" err="1">
                <a:solidFill>
                  <a:srgbClr val="000000"/>
                </a:solidFill>
                <a:latin typeface="+mj-lt"/>
              </a:rPr>
              <a:t>sellers market</a:t>
            </a:r>
            <a:r>
              <a:rPr lang="en-US" sz="1200">
                <a:solidFill>
                  <a:srgbClr val="000000"/>
                </a:solidFill>
                <a:latin typeface="+mj-lt"/>
              </a:rPr>
              <a:t> detection can be observed (92.9% accuracy)</a:t>
            </a:r>
            <a:endParaRPr lang="en-US" sz="1200" b="0" i="0" u="none" strike="noStrike">
              <a:solidFill>
                <a:srgbClr val="000000"/>
              </a:solidFill>
              <a:effectLst/>
              <a:latin typeface="+mj-lt"/>
            </a:endParaRPr>
          </a:p>
          <a:p>
            <a:pPr marL="285750" indent="-285750">
              <a:buFont typeface="Arial" panose="020B0604020202020204" pitchFamily="34" charset="0"/>
              <a:buChar char="•"/>
            </a:pPr>
            <a:r>
              <a:rPr lang="en-US" sz="1200">
                <a:solidFill>
                  <a:srgbClr val="000000"/>
                </a:solidFill>
                <a:latin typeface="+mj-lt"/>
              </a:rPr>
              <a:t>Model performs moderately in classifying the neutrals/buyers markets</a:t>
            </a:r>
          </a:p>
          <a:p>
            <a:pPr marL="285750" indent="-285750">
              <a:buFont typeface="Arial" panose="020B0604020202020204" pitchFamily="34" charset="0"/>
              <a:buChar char="•"/>
            </a:pPr>
            <a:r>
              <a:rPr lang="en-US" sz="1200">
                <a:solidFill>
                  <a:srgbClr val="000000"/>
                </a:solidFill>
                <a:latin typeface="+mj-lt"/>
              </a:rPr>
              <a:t>Overall, more balanced performance across classes compared to random forest</a:t>
            </a:r>
            <a:endParaRPr lang="en-US" sz="1200">
              <a:latin typeface="+mj-lt"/>
            </a:endParaRPr>
          </a:p>
        </p:txBody>
      </p:sp>
    </p:spTree>
    <p:extLst>
      <p:ext uri="{BB962C8B-B14F-4D97-AF65-F5344CB8AC3E}">
        <p14:creationId xmlns:p14="http://schemas.microsoft.com/office/powerpoint/2010/main" val="973256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523A4B-2F30-23DD-EB0C-2C3AA7288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2F4A5-08ED-153F-6950-CC37A6DA2E20}"/>
              </a:ext>
            </a:extLst>
          </p:cNvPr>
          <p:cNvSpPr>
            <a:spLocks noGrp="1"/>
          </p:cNvSpPr>
          <p:nvPr>
            <p:ph type="title"/>
          </p:nvPr>
        </p:nvSpPr>
        <p:spPr>
          <a:xfrm>
            <a:off x="795172" y="346361"/>
            <a:ext cx="5297791" cy="1159200"/>
          </a:xfrm>
        </p:spPr>
        <p:txBody>
          <a:bodyPr vert="horz" lIns="91440" tIns="45720" rIns="91440" bIns="45720" rtlCol="0" anchor="ctr">
            <a:normAutofit/>
          </a:bodyPr>
          <a:lstStyle/>
          <a:p>
            <a:pPr algn="l" defTabSz="914400">
              <a:lnSpc>
                <a:spcPct val="90000"/>
              </a:lnSpc>
            </a:pPr>
            <a:r>
              <a:rPr lang="en-US" kern="1200">
                <a:latin typeface="+mj-lt"/>
                <a:ea typeface="+mj-ea"/>
                <a:cs typeface="+mj-cs"/>
              </a:rPr>
              <a:t>Results and Summary</a:t>
            </a:r>
            <a:endParaRPr lang="en-US" kern="1200">
              <a:latin typeface="+mj-lt"/>
            </a:endParaRPr>
          </a:p>
        </p:txBody>
      </p:sp>
      <p:sp>
        <p:nvSpPr>
          <p:cNvPr id="5" name="TextBox 4">
            <a:extLst>
              <a:ext uri="{FF2B5EF4-FFF2-40B4-BE49-F238E27FC236}">
                <a16:creationId xmlns:a16="http://schemas.microsoft.com/office/drawing/2014/main" id="{E8415C2D-7366-9C05-3AB1-96A5B70A70A5}"/>
              </a:ext>
            </a:extLst>
          </p:cNvPr>
          <p:cNvSpPr txBox="1"/>
          <p:nvPr/>
        </p:nvSpPr>
        <p:spPr>
          <a:xfrm>
            <a:off x="7953374" y="350348"/>
            <a:ext cx="3445285" cy="873612"/>
          </a:xfrm>
          <a:prstGeom prst="rect">
            <a:avLst/>
          </a:prstGeom>
        </p:spPr>
        <p:txBody>
          <a:bodyPr vert="horz" lIns="91440" tIns="45720" rIns="91440" bIns="45720" rtlCol="0" anchor="ctr">
            <a:normAutofit/>
          </a:bodyPr>
          <a:lstStyle/>
          <a:p>
            <a:pPr defTabSz="914400">
              <a:lnSpc>
                <a:spcPct val="90000"/>
              </a:lnSpc>
              <a:spcBef>
                <a:spcPts val="1000"/>
              </a:spcBef>
            </a:pPr>
            <a:r>
              <a:rPr lang="en-US" sz="1700" kern="1200">
                <a:latin typeface="+mn-lt"/>
                <a:ea typeface="+mn-ea"/>
                <a:cs typeface="+mn-cs"/>
              </a:rPr>
              <a:t>Model Performance – </a:t>
            </a:r>
            <a:r>
              <a:rPr lang="en-US" sz="1700"/>
              <a:t>Evaluation Metrics</a:t>
            </a:r>
            <a:r>
              <a:rPr lang="en-US" sz="1700" kern="1200">
                <a:latin typeface="+mn-lt"/>
                <a:ea typeface="+mn-ea"/>
                <a:cs typeface="+mn-cs"/>
              </a:rPr>
              <a:t> Analysis</a:t>
            </a:r>
            <a:endParaRPr lang="en-US" sz="1700" kern="1200">
              <a:latin typeface="+mn-lt"/>
            </a:endParaRPr>
          </a:p>
        </p:txBody>
      </p:sp>
      <p:pic>
        <p:nvPicPr>
          <p:cNvPr id="4" name="Picture 3" descr="A diagram of a comparison between two different blue rectangular objects&#10;&#10;Description automatically generated with medium confidence">
            <a:extLst>
              <a:ext uri="{FF2B5EF4-FFF2-40B4-BE49-F238E27FC236}">
                <a16:creationId xmlns:a16="http://schemas.microsoft.com/office/drawing/2014/main" id="{8AFA8AFD-0FE2-4D30-3A00-72174BBA49FC}"/>
              </a:ext>
            </a:extLst>
          </p:cNvPr>
          <p:cNvPicPr>
            <a:picLocks noChangeAspect="1"/>
          </p:cNvPicPr>
          <p:nvPr/>
        </p:nvPicPr>
        <p:blipFill>
          <a:blip r:embed="rId3"/>
          <a:stretch>
            <a:fillRect/>
          </a:stretch>
        </p:blipFill>
        <p:spPr>
          <a:xfrm>
            <a:off x="1944185" y="1822348"/>
            <a:ext cx="4020477" cy="2247846"/>
          </a:xfrm>
          <a:prstGeom prst="rect">
            <a:avLst/>
          </a:prstGeom>
        </p:spPr>
      </p:pic>
      <p:pic>
        <p:nvPicPr>
          <p:cNvPr id="7" name="Picture 6" descr="A diagram of a comparison between a model and a rectangular object&#10;&#10;Description automatically generated">
            <a:extLst>
              <a:ext uri="{FF2B5EF4-FFF2-40B4-BE49-F238E27FC236}">
                <a16:creationId xmlns:a16="http://schemas.microsoft.com/office/drawing/2014/main" id="{3BC1F731-421D-B883-2E00-8E7A1EA68D71}"/>
              </a:ext>
            </a:extLst>
          </p:cNvPr>
          <p:cNvPicPr>
            <a:picLocks noChangeAspect="1"/>
          </p:cNvPicPr>
          <p:nvPr/>
        </p:nvPicPr>
        <p:blipFill>
          <a:blip r:embed="rId4"/>
          <a:stretch>
            <a:fillRect/>
          </a:stretch>
        </p:blipFill>
        <p:spPr>
          <a:xfrm>
            <a:off x="1944185" y="4266963"/>
            <a:ext cx="4020477" cy="2247846"/>
          </a:xfrm>
          <a:prstGeom prst="rect">
            <a:avLst/>
          </a:prstGeom>
        </p:spPr>
      </p:pic>
      <p:sp>
        <p:nvSpPr>
          <p:cNvPr id="13" name="TextBox 12">
            <a:extLst>
              <a:ext uri="{FF2B5EF4-FFF2-40B4-BE49-F238E27FC236}">
                <a16:creationId xmlns:a16="http://schemas.microsoft.com/office/drawing/2014/main" id="{497A19A6-6D55-B1C5-5EAB-1E1647480C4A}"/>
              </a:ext>
            </a:extLst>
          </p:cNvPr>
          <p:cNvSpPr txBox="1"/>
          <p:nvPr/>
        </p:nvSpPr>
        <p:spPr>
          <a:xfrm>
            <a:off x="6259948" y="2145665"/>
            <a:ext cx="4151221" cy="830997"/>
          </a:xfrm>
          <a:prstGeom prst="rect">
            <a:avLst/>
          </a:prstGeom>
          <a:noFill/>
        </p:spPr>
        <p:txBody>
          <a:bodyPr wrap="square" rtlCol="0">
            <a:spAutoFit/>
          </a:bodyPr>
          <a:lstStyle/>
          <a:p>
            <a:pPr marL="171450" indent="-171450">
              <a:buFont typeface="Arial" panose="020B0604020202020204" pitchFamily="34" charset="0"/>
              <a:buChar char="•"/>
            </a:pPr>
            <a:r>
              <a:rPr lang="en-US" sz="1200" b="0" i="0" u="none" strike="noStrike">
                <a:solidFill>
                  <a:srgbClr val="030712"/>
                </a:solidFill>
                <a:effectLst/>
                <a:latin typeface="+mj-lt"/>
              </a:rPr>
              <a:t>LR shows the highest median precision (~0.80) compared to Random Forest and Naïve Bayes</a:t>
            </a:r>
          </a:p>
          <a:p>
            <a:pPr marL="171450" indent="-171450">
              <a:buFont typeface="Arial" panose="020B0604020202020204" pitchFamily="34" charset="0"/>
              <a:buChar char="•"/>
            </a:pPr>
            <a:r>
              <a:rPr lang="en-US" sz="1200">
                <a:solidFill>
                  <a:srgbClr val="030712"/>
                </a:solidFill>
                <a:latin typeface="+mj-lt"/>
              </a:rPr>
              <a:t>NB has the lowest precision compared to LR and RF but with a high spread (between 0.55 to 0.85)</a:t>
            </a:r>
            <a:endParaRPr lang="en-US" sz="1200">
              <a:latin typeface="+mj-lt"/>
            </a:endParaRPr>
          </a:p>
        </p:txBody>
      </p:sp>
      <p:sp>
        <p:nvSpPr>
          <p:cNvPr id="14" name="TextBox 13">
            <a:extLst>
              <a:ext uri="{FF2B5EF4-FFF2-40B4-BE49-F238E27FC236}">
                <a16:creationId xmlns:a16="http://schemas.microsoft.com/office/drawing/2014/main" id="{D9068A1B-D350-AEF8-7FE3-3C6FF8818EB7}"/>
              </a:ext>
            </a:extLst>
          </p:cNvPr>
          <p:cNvSpPr txBox="1"/>
          <p:nvPr/>
        </p:nvSpPr>
        <p:spPr>
          <a:xfrm>
            <a:off x="6259948" y="4559890"/>
            <a:ext cx="4151221" cy="1200329"/>
          </a:xfrm>
          <a:prstGeom prst="rect">
            <a:avLst/>
          </a:prstGeom>
          <a:noFill/>
        </p:spPr>
        <p:txBody>
          <a:bodyPr wrap="square" rtlCol="0">
            <a:spAutoFit/>
          </a:bodyPr>
          <a:lstStyle/>
          <a:p>
            <a:pPr marL="171450" indent="-171450">
              <a:buFont typeface="Arial" panose="020B0604020202020204" pitchFamily="34" charset="0"/>
              <a:buChar char="•"/>
            </a:pPr>
            <a:r>
              <a:rPr lang="en-US" sz="1200" b="0" i="0" u="none" strike="noStrike">
                <a:solidFill>
                  <a:srgbClr val="030712"/>
                </a:solidFill>
                <a:effectLst/>
                <a:latin typeface="+mj-lt"/>
              </a:rPr>
              <a:t>LR yields us the highest recall (~0.75) </a:t>
            </a:r>
            <a:r>
              <a:rPr lang="en-US" sz="1200">
                <a:solidFill>
                  <a:srgbClr val="030712"/>
                </a:solidFill>
                <a:latin typeface="+mj-lt"/>
              </a:rPr>
              <a:t>with the least variability</a:t>
            </a:r>
          </a:p>
          <a:p>
            <a:pPr marL="171450" indent="-171450">
              <a:buFont typeface="Arial" panose="020B0604020202020204" pitchFamily="34" charset="0"/>
              <a:buChar char="•"/>
            </a:pPr>
            <a:r>
              <a:rPr lang="en-US" sz="1200">
                <a:solidFill>
                  <a:srgbClr val="030712"/>
                </a:solidFill>
                <a:latin typeface="+mj-lt"/>
              </a:rPr>
              <a:t>Extreme variability (0.2 to 1.0) across the classes can be observed for RF</a:t>
            </a:r>
          </a:p>
          <a:p>
            <a:pPr marL="171450" indent="-171450">
              <a:buFont typeface="Arial" panose="020B0604020202020204" pitchFamily="34" charset="0"/>
              <a:buChar char="•"/>
            </a:pPr>
            <a:r>
              <a:rPr lang="en-US" sz="1200">
                <a:solidFill>
                  <a:srgbClr val="030712"/>
                </a:solidFill>
                <a:latin typeface="+mj-lt"/>
              </a:rPr>
              <a:t>Compared to RF, NB performs moderately better with a midrange spread</a:t>
            </a:r>
          </a:p>
        </p:txBody>
      </p:sp>
    </p:spTree>
    <p:extLst>
      <p:ext uri="{BB962C8B-B14F-4D97-AF65-F5344CB8AC3E}">
        <p14:creationId xmlns:p14="http://schemas.microsoft.com/office/powerpoint/2010/main" val="30482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38A84F-7EFA-1C77-19B9-137D136FC4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756A9A-7820-0C64-94A6-7E1E31867D40}"/>
              </a:ext>
            </a:extLst>
          </p:cNvPr>
          <p:cNvSpPr>
            <a:spLocks noGrp="1"/>
          </p:cNvSpPr>
          <p:nvPr>
            <p:ph type="title"/>
          </p:nvPr>
        </p:nvSpPr>
        <p:spPr>
          <a:xfrm>
            <a:off x="696850" y="346361"/>
            <a:ext cx="5297791" cy="1159200"/>
          </a:xfrm>
        </p:spPr>
        <p:txBody>
          <a:bodyPr vert="horz" lIns="91440" tIns="45720" rIns="91440" bIns="45720" rtlCol="0" anchor="ctr">
            <a:normAutofit/>
          </a:bodyPr>
          <a:lstStyle/>
          <a:p>
            <a:pPr algn="l" defTabSz="914400">
              <a:lnSpc>
                <a:spcPct val="90000"/>
              </a:lnSpc>
            </a:pPr>
            <a:r>
              <a:rPr lang="en-US" kern="1200">
                <a:latin typeface="+mj-lt"/>
                <a:ea typeface="+mj-ea"/>
                <a:cs typeface="+mj-cs"/>
              </a:rPr>
              <a:t>Results and Summary</a:t>
            </a:r>
            <a:endParaRPr lang="en-US" kern="1200">
              <a:latin typeface="+mj-lt"/>
            </a:endParaRPr>
          </a:p>
        </p:txBody>
      </p:sp>
      <p:sp>
        <p:nvSpPr>
          <p:cNvPr id="5" name="TextBox 4">
            <a:extLst>
              <a:ext uri="{FF2B5EF4-FFF2-40B4-BE49-F238E27FC236}">
                <a16:creationId xmlns:a16="http://schemas.microsoft.com/office/drawing/2014/main" id="{3ABFB838-D4F6-17DC-6080-842A2A325F73}"/>
              </a:ext>
            </a:extLst>
          </p:cNvPr>
          <p:cNvSpPr txBox="1"/>
          <p:nvPr/>
        </p:nvSpPr>
        <p:spPr>
          <a:xfrm>
            <a:off x="7953374" y="350348"/>
            <a:ext cx="3543608" cy="873612"/>
          </a:xfrm>
          <a:prstGeom prst="rect">
            <a:avLst/>
          </a:prstGeom>
        </p:spPr>
        <p:txBody>
          <a:bodyPr vert="horz" lIns="91440" tIns="45720" rIns="91440" bIns="45720" rtlCol="0" anchor="ctr">
            <a:normAutofit/>
          </a:bodyPr>
          <a:lstStyle/>
          <a:p>
            <a:pPr defTabSz="914400">
              <a:lnSpc>
                <a:spcPct val="90000"/>
              </a:lnSpc>
              <a:spcBef>
                <a:spcPts val="1000"/>
              </a:spcBef>
            </a:pPr>
            <a:r>
              <a:rPr lang="en-US" sz="1700" kern="1200">
                <a:latin typeface="+mn-lt"/>
                <a:ea typeface="+mn-ea"/>
                <a:cs typeface="+mn-cs"/>
              </a:rPr>
              <a:t>Model Performance – </a:t>
            </a:r>
            <a:r>
              <a:rPr lang="en-US" sz="1700"/>
              <a:t>Evaluation Metrics</a:t>
            </a:r>
            <a:r>
              <a:rPr lang="en-US" sz="1700" kern="1200">
                <a:latin typeface="+mn-lt"/>
                <a:ea typeface="+mn-ea"/>
                <a:cs typeface="+mn-cs"/>
              </a:rPr>
              <a:t> Analysis</a:t>
            </a:r>
            <a:endParaRPr lang="en-US" sz="1700" kern="1200">
              <a:latin typeface="+mn-lt"/>
            </a:endParaRPr>
          </a:p>
        </p:txBody>
      </p:sp>
      <p:pic>
        <p:nvPicPr>
          <p:cNvPr id="12" name="Picture 11" descr="A diagram of a graph&#10;&#10;Description automatically generated">
            <a:extLst>
              <a:ext uri="{FF2B5EF4-FFF2-40B4-BE49-F238E27FC236}">
                <a16:creationId xmlns:a16="http://schemas.microsoft.com/office/drawing/2014/main" id="{877A0200-915A-A569-E31D-419100A8C41B}"/>
              </a:ext>
            </a:extLst>
          </p:cNvPr>
          <p:cNvPicPr>
            <a:picLocks noChangeAspect="1"/>
          </p:cNvPicPr>
          <p:nvPr/>
        </p:nvPicPr>
        <p:blipFill>
          <a:blip r:embed="rId3"/>
          <a:stretch>
            <a:fillRect/>
          </a:stretch>
        </p:blipFill>
        <p:spPr>
          <a:xfrm>
            <a:off x="1780832" y="1910517"/>
            <a:ext cx="4020478" cy="2132289"/>
          </a:xfrm>
          <a:prstGeom prst="rect">
            <a:avLst/>
          </a:prstGeom>
        </p:spPr>
      </p:pic>
      <p:sp>
        <p:nvSpPr>
          <p:cNvPr id="13" name="TextBox 12">
            <a:extLst>
              <a:ext uri="{FF2B5EF4-FFF2-40B4-BE49-F238E27FC236}">
                <a16:creationId xmlns:a16="http://schemas.microsoft.com/office/drawing/2014/main" id="{A1663C5E-B1CD-2AD6-BDD2-155AAC6425A9}"/>
              </a:ext>
            </a:extLst>
          </p:cNvPr>
          <p:cNvSpPr txBox="1"/>
          <p:nvPr/>
        </p:nvSpPr>
        <p:spPr>
          <a:xfrm>
            <a:off x="6259948" y="2145665"/>
            <a:ext cx="4151221" cy="1015663"/>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rgbClr val="030712"/>
                </a:solidFill>
                <a:latin typeface="+mj-lt"/>
              </a:rPr>
              <a:t>Best F1 score stability can be observed for the LR model compared to RF and NB</a:t>
            </a:r>
          </a:p>
          <a:p>
            <a:pPr marL="171450" indent="-171450">
              <a:buFont typeface="Arial" panose="020B0604020202020204" pitchFamily="34" charset="0"/>
              <a:buChar char="•"/>
            </a:pPr>
            <a:r>
              <a:rPr lang="en-US" sz="1200" b="0" i="0" u="none" strike="noStrike">
                <a:solidFill>
                  <a:srgbClr val="000000"/>
                </a:solidFill>
                <a:effectLst/>
                <a:latin typeface="-webkit-standard"/>
              </a:rPr>
              <a:t>NB performs better than RF but below LR</a:t>
            </a:r>
          </a:p>
          <a:p>
            <a:pPr marL="171450" indent="-171450">
              <a:buFont typeface="Arial" panose="020B0604020202020204" pitchFamily="34" charset="0"/>
              <a:buChar char="•"/>
            </a:pPr>
            <a:r>
              <a:rPr lang="en-US" sz="1200">
                <a:solidFill>
                  <a:srgbClr val="000000"/>
                </a:solidFill>
                <a:latin typeface="-webkit-standard"/>
              </a:rPr>
              <a:t>L</a:t>
            </a:r>
            <a:r>
              <a:rPr lang="en-US" sz="1200" b="0" i="0" u="none" strike="noStrike">
                <a:solidFill>
                  <a:srgbClr val="000000"/>
                </a:solidFill>
                <a:effectLst/>
                <a:latin typeface="-webkit-standard"/>
              </a:rPr>
              <a:t>owest F1-scores </a:t>
            </a:r>
            <a:r>
              <a:rPr lang="en-US" sz="1200">
                <a:solidFill>
                  <a:srgbClr val="000000"/>
                </a:solidFill>
                <a:latin typeface="-webkit-standard"/>
              </a:rPr>
              <a:t>can be observed</a:t>
            </a:r>
            <a:r>
              <a:rPr lang="en-US" sz="1200" b="0" i="0" u="none" strike="noStrike">
                <a:solidFill>
                  <a:srgbClr val="000000"/>
                </a:solidFill>
                <a:effectLst/>
                <a:latin typeface="-webkit-standard"/>
              </a:rPr>
              <a:t> for RF model with the highest variance</a:t>
            </a:r>
            <a:endParaRPr lang="en-US" sz="1200">
              <a:latin typeface="+mj-lt"/>
            </a:endParaRPr>
          </a:p>
        </p:txBody>
      </p:sp>
      <p:pic>
        <p:nvPicPr>
          <p:cNvPr id="6" name="Picture 5" descr="A diagram of a model&#10;&#10;Description automatically generated">
            <a:extLst>
              <a:ext uri="{FF2B5EF4-FFF2-40B4-BE49-F238E27FC236}">
                <a16:creationId xmlns:a16="http://schemas.microsoft.com/office/drawing/2014/main" id="{039ADC46-E1D3-21B6-FC88-552DF2D3CC9A}"/>
              </a:ext>
            </a:extLst>
          </p:cNvPr>
          <p:cNvPicPr>
            <a:picLocks noChangeAspect="1"/>
          </p:cNvPicPr>
          <p:nvPr/>
        </p:nvPicPr>
        <p:blipFill>
          <a:blip r:embed="rId4"/>
          <a:stretch>
            <a:fillRect/>
          </a:stretch>
        </p:blipFill>
        <p:spPr>
          <a:xfrm>
            <a:off x="1780832" y="4165289"/>
            <a:ext cx="4020478" cy="2185374"/>
          </a:xfrm>
          <a:prstGeom prst="rect">
            <a:avLst/>
          </a:prstGeom>
        </p:spPr>
      </p:pic>
      <p:sp>
        <p:nvSpPr>
          <p:cNvPr id="8" name="TextBox 7">
            <a:extLst>
              <a:ext uri="{FF2B5EF4-FFF2-40B4-BE49-F238E27FC236}">
                <a16:creationId xmlns:a16="http://schemas.microsoft.com/office/drawing/2014/main" id="{06E9E0DA-7963-B30E-A8E0-2E52E1549220}"/>
              </a:ext>
            </a:extLst>
          </p:cNvPr>
          <p:cNvSpPr txBox="1"/>
          <p:nvPr/>
        </p:nvSpPr>
        <p:spPr>
          <a:xfrm>
            <a:off x="6259948" y="4416797"/>
            <a:ext cx="4151221" cy="830997"/>
          </a:xfrm>
          <a:prstGeom prst="rect">
            <a:avLst/>
          </a:prstGeom>
          <a:noFill/>
        </p:spPr>
        <p:txBody>
          <a:bodyPr wrap="square" rtlCol="0">
            <a:spAutoFit/>
          </a:bodyPr>
          <a:lstStyle/>
          <a:p>
            <a:pPr marL="171450" indent="-171450">
              <a:buFont typeface="Arial" panose="020B0604020202020204" pitchFamily="34" charset="0"/>
              <a:buChar char="•"/>
            </a:pPr>
            <a:r>
              <a:rPr lang="en-US" sz="1200" b="0" i="0" u="none" strike="noStrike">
                <a:solidFill>
                  <a:srgbClr val="000000"/>
                </a:solidFill>
                <a:effectLst/>
                <a:latin typeface="-webkit-standard"/>
              </a:rPr>
              <a:t>Across all 3 models, a strong AUC score (&gt;0.85) can be observed</a:t>
            </a:r>
          </a:p>
          <a:p>
            <a:pPr marL="171450" indent="-171450">
              <a:buFont typeface="Arial" panose="020B0604020202020204" pitchFamily="34" charset="0"/>
              <a:buChar char="•"/>
            </a:pPr>
            <a:r>
              <a:rPr lang="en-US" sz="1200">
                <a:solidFill>
                  <a:srgbClr val="000000"/>
                </a:solidFill>
                <a:latin typeface="-webkit-standard"/>
              </a:rPr>
              <a:t>NB displays a competitive AUC score despite lower precision/recall</a:t>
            </a:r>
            <a:endParaRPr lang="en-US" sz="1200" b="0" i="0" u="none" strike="noStrike">
              <a:solidFill>
                <a:srgbClr val="000000"/>
              </a:solidFill>
              <a:effectLst/>
              <a:latin typeface="-webkit-standard"/>
            </a:endParaRPr>
          </a:p>
        </p:txBody>
      </p:sp>
    </p:spTree>
    <p:extLst>
      <p:ext uri="{BB962C8B-B14F-4D97-AF65-F5344CB8AC3E}">
        <p14:creationId xmlns:p14="http://schemas.microsoft.com/office/powerpoint/2010/main" val="2512767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Predicting Housing Market</vt:lpstr>
      <vt:lpstr>Project Overview + Goals</vt:lpstr>
      <vt:lpstr>Prediction and Inference</vt:lpstr>
      <vt:lpstr>Data Exploration - Correlation</vt:lpstr>
      <vt:lpstr>Data Exploration 1.1</vt:lpstr>
      <vt:lpstr>Data Exploration  1.2</vt:lpstr>
      <vt:lpstr>Results and Summary</vt:lpstr>
      <vt:lpstr>Results and Summary</vt:lpstr>
      <vt:lpstr>Results and Summary</vt:lpstr>
      <vt:lpstr>Results and Summary</vt:lpstr>
      <vt:lpstr>Problems Encountered</vt:lpstr>
      <vt:lpstr>Project Summary</vt:lpstr>
      <vt:lpstr>Thank you</vt:lpstr>
      <vt:lpstr>Methods used to address issues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kmtdata1917@outlook.com</dc:creator>
  <cp:revision>8</cp:revision>
  <dcterms:created xsi:type="dcterms:W3CDTF">2024-12-02T19:51:00Z</dcterms:created>
  <dcterms:modified xsi:type="dcterms:W3CDTF">2025-02-11T00:05:14Z</dcterms:modified>
</cp:coreProperties>
</file>